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70"/>
  </p:notesMasterIdLst>
  <p:handoutMasterIdLst>
    <p:handoutMasterId r:id="rId71"/>
  </p:handoutMasterIdLst>
  <p:sldIdLst>
    <p:sldId id="836" r:id="rId2"/>
    <p:sldId id="1031" r:id="rId3"/>
    <p:sldId id="1032" r:id="rId4"/>
    <p:sldId id="892" r:id="rId5"/>
    <p:sldId id="893" r:id="rId6"/>
    <p:sldId id="971" r:id="rId7"/>
    <p:sldId id="904" r:id="rId8"/>
    <p:sldId id="958" r:id="rId9"/>
    <p:sldId id="967" r:id="rId10"/>
    <p:sldId id="973" r:id="rId11"/>
    <p:sldId id="959" r:id="rId12"/>
    <p:sldId id="965" r:id="rId13"/>
    <p:sldId id="1080" r:id="rId14"/>
    <p:sldId id="960" r:id="rId15"/>
    <p:sldId id="1079" r:id="rId16"/>
    <p:sldId id="964" r:id="rId17"/>
    <p:sldId id="961" r:id="rId18"/>
    <p:sldId id="972" r:id="rId19"/>
    <p:sldId id="1022" r:id="rId20"/>
    <p:sldId id="1084" r:id="rId21"/>
    <p:sldId id="934" r:id="rId22"/>
    <p:sldId id="1024" r:id="rId23"/>
    <p:sldId id="1035" r:id="rId24"/>
    <p:sldId id="989" r:id="rId25"/>
    <p:sldId id="1027" r:id="rId26"/>
    <p:sldId id="1026" r:id="rId27"/>
    <p:sldId id="884" r:id="rId28"/>
    <p:sldId id="994" r:id="rId29"/>
    <p:sldId id="996" r:id="rId30"/>
    <p:sldId id="885" r:id="rId31"/>
    <p:sldId id="886" r:id="rId32"/>
    <p:sldId id="887" r:id="rId33"/>
    <p:sldId id="1033" r:id="rId34"/>
    <p:sldId id="990" r:id="rId35"/>
    <p:sldId id="1073" r:id="rId36"/>
    <p:sldId id="1074" r:id="rId37"/>
    <p:sldId id="1070" r:id="rId38"/>
    <p:sldId id="1034" r:id="rId39"/>
    <p:sldId id="1071" r:id="rId40"/>
    <p:sldId id="1083" r:id="rId41"/>
    <p:sldId id="1087" r:id="rId42"/>
    <p:sldId id="1115" r:id="rId43"/>
    <p:sldId id="1089" r:id="rId44"/>
    <p:sldId id="1090" r:id="rId45"/>
    <p:sldId id="1091" r:id="rId46"/>
    <p:sldId id="1093" r:id="rId47"/>
    <p:sldId id="1094" r:id="rId48"/>
    <p:sldId id="1095" r:id="rId49"/>
    <p:sldId id="1096" r:id="rId50"/>
    <p:sldId id="1097" r:id="rId51"/>
    <p:sldId id="1098" r:id="rId52"/>
    <p:sldId id="1099" r:id="rId53"/>
    <p:sldId id="1100" r:id="rId54"/>
    <p:sldId id="1101" r:id="rId55"/>
    <p:sldId id="1102" r:id="rId56"/>
    <p:sldId id="1103" r:id="rId57"/>
    <p:sldId id="1104" r:id="rId58"/>
    <p:sldId id="1105" r:id="rId59"/>
    <p:sldId id="1106" r:id="rId60"/>
    <p:sldId id="1107" r:id="rId61"/>
    <p:sldId id="1108" r:id="rId62"/>
    <p:sldId id="1109" r:id="rId63"/>
    <p:sldId id="1110" r:id="rId64"/>
    <p:sldId id="1111" r:id="rId65"/>
    <p:sldId id="1112" r:id="rId66"/>
    <p:sldId id="1113" r:id="rId67"/>
    <p:sldId id="1114" r:id="rId68"/>
    <p:sldId id="889" r:id="rId69"/>
  </p:sldIdLst>
  <p:sldSz cx="14401800" cy="10801350"/>
  <p:notesSz cx="9869488" cy="6735763"/>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3402">
          <p15:clr>
            <a:srgbClr val="A4A3A4"/>
          </p15:clr>
        </p15:guide>
        <p15:guide id="2" pos="4536">
          <p15:clr>
            <a:srgbClr val="A4A3A4"/>
          </p15:clr>
        </p15:guide>
      </p15:sldGuideLst>
    </p:ext>
    <p:ext uri="{2D200454-40CA-4A62-9FC3-DE9A4176ACB9}">
      <p15:notesGuideLst xmlns:p15="http://schemas.microsoft.com/office/powerpoint/2012/main" xmlns="">
        <p15:guide id="1" orient="horz" pos="2121">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000099"/>
    <a:srgbClr val="005C2A"/>
    <a:srgbClr val="FFCC66"/>
    <a:srgbClr val="E7FFFF"/>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2" autoAdjust="0"/>
    <p:restoredTop sz="96448" autoAdjust="0"/>
  </p:normalViewPr>
  <p:slideViewPr>
    <p:cSldViewPr>
      <p:cViewPr>
        <p:scale>
          <a:sx n="73" d="100"/>
          <a:sy n="73" d="100"/>
        </p:scale>
        <p:origin x="-1248" y="144"/>
      </p:cViewPr>
      <p:guideLst>
        <p:guide orient="horz" pos="3402"/>
        <p:guide pos="453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752" y="-96"/>
      </p:cViewPr>
      <p:guideLst>
        <p:guide orient="horz" pos="2121"/>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cs typeface="Arial" pitchFamily="34" charset="0"/>
              </a:defRPr>
            </a:lvl1pPr>
          </a:lstStyle>
          <a:p>
            <a:pPr>
              <a:defRPr/>
            </a:pPr>
            <a:endParaRPr lang="fr-FR"/>
          </a:p>
        </p:txBody>
      </p:sp>
      <p:sp>
        <p:nvSpPr>
          <p:cNvPr id="33795" name="Rectangle 3"/>
          <p:cNvSpPr>
            <a:spLocks noGrp="1" noChangeArrowheads="1"/>
          </p:cNvSpPr>
          <p:nvPr>
            <p:ph type="dt" sz="quarter" idx="1"/>
          </p:nvPr>
        </p:nvSpPr>
        <p:spPr bwMode="auto">
          <a:xfrm>
            <a:off x="5589588" y="0"/>
            <a:ext cx="4278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cs typeface="Arial" pitchFamily="34" charset="0"/>
              </a:defRPr>
            </a:lvl1pPr>
          </a:lstStyle>
          <a:p>
            <a:pPr>
              <a:defRPr/>
            </a:pPr>
            <a:fld id="{B7C329C6-4902-42A9-B805-72CCEB8BE0C2}" type="datetimeFigureOut">
              <a:rPr lang="fr-FR"/>
              <a:pPr>
                <a:defRPr/>
              </a:pPr>
              <a:t>21/04/2017</a:t>
            </a:fld>
            <a:endParaRPr lang="fr-FR"/>
          </a:p>
        </p:txBody>
      </p:sp>
      <p:sp>
        <p:nvSpPr>
          <p:cNvPr id="33796" name="Rectangle 4"/>
          <p:cNvSpPr>
            <a:spLocks noGrp="1" noChangeArrowheads="1"/>
          </p:cNvSpPr>
          <p:nvPr>
            <p:ph type="ftr" sz="quarter" idx="2"/>
          </p:nvPr>
        </p:nvSpPr>
        <p:spPr bwMode="auto">
          <a:xfrm>
            <a:off x="0" y="6397625"/>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cs typeface="Arial" pitchFamily="34" charset="0"/>
              </a:defRPr>
            </a:lvl1pPr>
          </a:lstStyle>
          <a:p>
            <a:pPr>
              <a:defRPr/>
            </a:pPr>
            <a:endParaRPr lang="fr-FR"/>
          </a:p>
        </p:txBody>
      </p:sp>
      <p:sp>
        <p:nvSpPr>
          <p:cNvPr id="33797" name="Rectangle 5"/>
          <p:cNvSpPr>
            <a:spLocks noGrp="1" noChangeArrowheads="1"/>
          </p:cNvSpPr>
          <p:nvPr>
            <p:ph type="sldNum" sz="quarter" idx="3"/>
          </p:nvPr>
        </p:nvSpPr>
        <p:spPr bwMode="auto">
          <a:xfrm>
            <a:off x="5589588" y="6397625"/>
            <a:ext cx="4278312"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cs typeface="Arial" pitchFamily="34" charset="0"/>
              </a:defRPr>
            </a:lvl1pPr>
          </a:lstStyle>
          <a:p>
            <a:pPr>
              <a:defRPr/>
            </a:pPr>
            <a:fld id="{A6812F5B-C5FF-4C5C-9472-FBFEF44298ED}" type="slidenum">
              <a:rPr lang="fr-FR"/>
              <a:pPr>
                <a:defRPr/>
              </a:pPr>
              <a:t>‹#›</a:t>
            </a:fld>
            <a:endParaRPr lang="fr-FR"/>
          </a:p>
        </p:txBody>
      </p:sp>
    </p:spTree>
    <p:extLst>
      <p:ext uri="{BB962C8B-B14F-4D97-AF65-F5344CB8AC3E}">
        <p14:creationId xmlns:p14="http://schemas.microsoft.com/office/powerpoint/2010/main" val="99329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cs typeface="Arial" pitchFamily="34" charset="0"/>
              </a:defRPr>
            </a:lvl1pPr>
          </a:lstStyle>
          <a:p>
            <a:pPr>
              <a:defRPr/>
            </a:pPr>
            <a:endParaRPr lang="fr-FR"/>
          </a:p>
        </p:txBody>
      </p:sp>
      <p:sp>
        <p:nvSpPr>
          <p:cNvPr id="30723" name="Rectangle 3"/>
          <p:cNvSpPr>
            <a:spLocks noGrp="1" noChangeArrowheads="1"/>
          </p:cNvSpPr>
          <p:nvPr>
            <p:ph type="dt" idx="1"/>
          </p:nvPr>
        </p:nvSpPr>
        <p:spPr bwMode="auto">
          <a:xfrm>
            <a:off x="5589588" y="0"/>
            <a:ext cx="4278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cs typeface="Arial" pitchFamily="34" charset="0"/>
              </a:defRPr>
            </a:lvl1pPr>
          </a:lstStyle>
          <a:p>
            <a:pPr>
              <a:defRPr/>
            </a:pPr>
            <a:fld id="{9DA71D49-2FEC-4DD0-A507-44E46FBC0724}" type="datetimeFigureOut">
              <a:rPr lang="fr-FR"/>
              <a:pPr>
                <a:defRPr/>
              </a:pPr>
              <a:t>21/04/2017</a:t>
            </a:fld>
            <a:endParaRPr lang="fr-FR"/>
          </a:p>
        </p:txBody>
      </p:sp>
      <p:sp>
        <p:nvSpPr>
          <p:cNvPr id="49156" name="Rectangle 4"/>
          <p:cNvSpPr>
            <a:spLocks noGrp="1" noRot="1" noChangeAspect="1" noChangeArrowheads="1" noTextEdit="1"/>
          </p:cNvSpPr>
          <p:nvPr>
            <p:ph type="sldImg" idx="2"/>
          </p:nvPr>
        </p:nvSpPr>
        <p:spPr bwMode="auto">
          <a:xfrm>
            <a:off x="3251200" y="504825"/>
            <a:ext cx="3368675" cy="252571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85838" y="3198813"/>
            <a:ext cx="7897812" cy="303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26" name="Rectangle 6"/>
          <p:cNvSpPr>
            <a:spLocks noGrp="1" noChangeArrowheads="1"/>
          </p:cNvSpPr>
          <p:nvPr>
            <p:ph type="ftr" sz="quarter" idx="4"/>
          </p:nvPr>
        </p:nvSpPr>
        <p:spPr bwMode="auto">
          <a:xfrm>
            <a:off x="0" y="6397625"/>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cs typeface="Arial" pitchFamily="34" charset="0"/>
              </a:defRPr>
            </a:lvl1pPr>
          </a:lstStyle>
          <a:p>
            <a:pPr>
              <a:defRPr/>
            </a:pPr>
            <a:endParaRPr lang="fr-FR"/>
          </a:p>
        </p:txBody>
      </p:sp>
      <p:sp>
        <p:nvSpPr>
          <p:cNvPr id="30727" name="Rectangle 7"/>
          <p:cNvSpPr>
            <a:spLocks noGrp="1" noChangeArrowheads="1"/>
          </p:cNvSpPr>
          <p:nvPr>
            <p:ph type="sldNum" sz="quarter" idx="5"/>
          </p:nvPr>
        </p:nvSpPr>
        <p:spPr bwMode="auto">
          <a:xfrm>
            <a:off x="5589588" y="6397625"/>
            <a:ext cx="4278312"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cs typeface="Arial" pitchFamily="34" charset="0"/>
              </a:defRPr>
            </a:lvl1pPr>
          </a:lstStyle>
          <a:p>
            <a:pPr>
              <a:defRPr/>
            </a:pPr>
            <a:fld id="{AAFDF303-AD17-4490-881C-C59982133DE4}" type="slidenum">
              <a:rPr lang="fr-FR"/>
              <a:pPr>
                <a:defRPr/>
              </a:pPr>
              <a:t>‹#›</a:t>
            </a:fld>
            <a:endParaRPr lang="fr-FR"/>
          </a:p>
        </p:txBody>
      </p:sp>
    </p:spTree>
    <p:extLst>
      <p:ext uri="{BB962C8B-B14F-4D97-AF65-F5344CB8AC3E}">
        <p14:creationId xmlns:p14="http://schemas.microsoft.com/office/powerpoint/2010/main" val="18885514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71AD9B88-98D6-4A27-A16A-012766A53187}" type="datetime1">
              <a:rPr lang="fr-FR" smtClean="0">
                <a:cs typeface="Arial" charset="0"/>
              </a:rPr>
              <a:pPr/>
              <a:t>21/04/2017</a:t>
            </a:fld>
            <a:endParaRPr lang="fr-FR" smtClean="0">
              <a:cs typeface="Arial" charset="0"/>
            </a:endParaRPr>
          </a:p>
        </p:txBody>
      </p:sp>
      <p:sp>
        <p:nvSpPr>
          <p:cNvPr id="50179" name="Rectangle 7"/>
          <p:cNvSpPr>
            <a:spLocks noGrp="1" noChangeArrowheads="1"/>
          </p:cNvSpPr>
          <p:nvPr>
            <p:ph type="sldNum" sz="quarter" idx="5"/>
          </p:nvPr>
        </p:nvSpPr>
        <p:spPr>
          <a:noFill/>
        </p:spPr>
        <p:txBody>
          <a:bodyPr/>
          <a:lstStyle/>
          <a:p>
            <a:fld id="{410DC902-A282-4D55-83DE-4937F11662B1}" type="slidenum">
              <a:rPr lang="fr-FR" smtClean="0">
                <a:cs typeface="Arial" charset="0"/>
              </a:rPr>
              <a:pPr/>
              <a:t>1</a:t>
            </a:fld>
            <a:endParaRPr lang="fr-FR" smtClean="0">
              <a:cs typeface="Arial" charset="0"/>
            </a:endParaRPr>
          </a:p>
        </p:txBody>
      </p:sp>
      <p:sp>
        <p:nvSpPr>
          <p:cNvPr id="50180"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F3F8347E-A4D0-4277-AA91-F2DD01696DEA}" type="datetime1">
              <a:rPr lang="fr-FR" sz="1200">
                <a:latin typeface="Constantia" pitchFamily="18" charset="0"/>
              </a:rPr>
              <a:pPr algn="r"/>
              <a:t>21/04/2017</a:t>
            </a:fld>
            <a:endParaRPr lang="fr-FR" sz="1200">
              <a:latin typeface="Constantia" pitchFamily="18" charset="0"/>
            </a:endParaRPr>
          </a:p>
        </p:txBody>
      </p:sp>
      <p:sp>
        <p:nvSpPr>
          <p:cNvPr id="50181"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C1DED81D-E840-4414-B339-18E21ED0322C}" type="slidenum">
              <a:rPr lang="fr-FR" sz="1200">
                <a:latin typeface="Constantia" pitchFamily="18" charset="0"/>
              </a:rPr>
              <a:pPr algn="r"/>
              <a:t>1</a:t>
            </a:fld>
            <a:endParaRPr lang="fr-FR" sz="1200">
              <a:latin typeface="Constantia" pitchFamily="18" charset="0"/>
            </a:endParaRPr>
          </a:p>
        </p:txBody>
      </p:sp>
      <p:sp>
        <p:nvSpPr>
          <p:cNvPr id="50182"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63A7224E-457B-4161-A1FC-82394B7DE8B4}" type="datetime1">
              <a:rPr lang="fr-FR" sz="1200">
                <a:latin typeface="Constantia" pitchFamily="18" charset="0"/>
              </a:rPr>
              <a:pPr algn="r"/>
              <a:t>21/04/2017</a:t>
            </a:fld>
            <a:endParaRPr lang="fr-FR" sz="1200">
              <a:latin typeface="Constantia" pitchFamily="18" charset="0"/>
            </a:endParaRPr>
          </a:p>
        </p:txBody>
      </p:sp>
      <p:sp>
        <p:nvSpPr>
          <p:cNvPr id="50183"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371E8CE5-5A12-461B-9187-AC8D50683C51}" type="slidenum">
              <a:rPr lang="fr-FR" sz="1200">
                <a:latin typeface="Constantia" pitchFamily="18" charset="0"/>
              </a:rPr>
              <a:pPr algn="r"/>
              <a:t>1</a:t>
            </a:fld>
            <a:endParaRPr lang="fr-FR" sz="1200">
              <a:latin typeface="Constantia" pitchFamily="18" charset="0"/>
            </a:endParaRPr>
          </a:p>
        </p:txBody>
      </p:sp>
      <p:sp>
        <p:nvSpPr>
          <p:cNvPr id="50184"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C2C472E6-77CD-4597-BF2A-50F969B275AC}" type="datetime1">
              <a:rPr lang="fr-FR" sz="1200">
                <a:latin typeface="Constantia" pitchFamily="18" charset="0"/>
              </a:rPr>
              <a:pPr algn="r"/>
              <a:t>21/04/2017</a:t>
            </a:fld>
            <a:endParaRPr lang="fr-FR" sz="1200">
              <a:latin typeface="Constantia" pitchFamily="18" charset="0"/>
            </a:endParaRPr>
          </a:p>
        </p:txBody>
      </p:sp>
      <p:sp>
        <p:nvSpPr>
          <p:cNvPr id="50185"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BA0D9EC7-5F6E-4239-8D75-9EB4736C42CB}" type="slidenum">
              <a:rPr lang="fr-FR" sz="1200">
                <a:latin typeface="Constantia" pitchFamily="18" charset="0"/>
              </a:rPr>
              <a:pPr algn="r"/>
              <a:t>1</a:t>
            </a:fld>
            <a:endParaRPr lang="fr-FR" sz="1200">
              <a:latin typeface="Constantia" pitchFamily="18" charset="0"/>
            </a:endParaRPr>
          </a:p>
        </p:txBody>
      </p:sp>
      <p:sp>
        <p:nvSpPr>
          <p:cNvPr id="50186" name="Rectangle 2"/>
          <p:cNvSpPr>
            <a:spLocks noGrp="1" noRot="1" noChangeAspect="1" noChangeArrowheads="1" noTextEdit="1"/>
          </p:cNvSpPr>
          <p:nvPr>
            <p:ph type="sldImg"/>
          </p:nvPr>
        </p:nvSpPr>
        <p:spPr>
          <a:ln/>
        </p:spPr>
      </p:sp>
      <p:sp>
        <p:nvSpPr>
          <p:cNvPr id="50187"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34454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6D1831-5006-41CA-9951-B8F8844693CD}" type="slidenum">
              <a:rPr lang="fr-FR" smtClean="0">
                <a:cs typeface="Arial" charset="0"/>
              </a:rPr>
              <a:pPr/>
              <a:t>26</a:t>
            </a:fld>
            <a:endParaRPr lang="fr-FR" smtClean="0">
              <a:cs typeface="Arial" charset="0"/>
            </a:endParaRPr>
          </a:p>
        </p:txBody>
      </p:sp>
      <p:sp>
        <p:nvSpPr>
          <p:cNvPr id="57347" name="Rectangle 2"/>
          <p:cNvSpPr>
            <a:spLocks noGrp="1" noRot="1" noChangeAspect="1" noChangeArrowheads="1" noTextEdit="1"/>
          </p:cNvSpPr>
          <p:nvPr>
            <p:ph type="sldImg"/>
          </p:nvPr>
        </p:nvSpPr>
        <p:spPr>
          <a:xfrm>
            <a:off x="3254375" y="503238"/>
            <a:ext cx="3370263" cy="2527300"/>
          </a:xfrm>
          <a:ln/>
        </p:spPr>
      </p:sp>
      <p:sp>
        <p:nvSpPr>
          <p:cNvPr id="57348" name="Rectangle 3"/>
          <p:cNvSpPr>
            <a:spLocks noGrp="1" noChangeArrowheads="1"/>
          </p:cNvSpPr>
          <p:nvPr>
            <p:ph type="body" idx="1"/>
          </p:nvPr>
        </p:nvSpPr>
        <p:spPr>
          <a:xfrm>
            <a:off x="987425" y="3200400"/>
            <a:ext cx="7894638" cy="3032125"/>
          </a:xfrm>
          <a:noFill/>
          <a:ln/>
        </p:spPr>
        <p:txBody>
          <a:bodyPr/>
          <a:lstStyle/>
          <a:p>
            <a:endParaRPr lang="fr-FR" smtClean="0"/>
          </a:p>
        </p:txBody>
      </p:sp>
    </p:spTree>
    <p:extLst>
      <p:ext uri="{BB962C8B-B14F-4D97-AF65-F5344CB8AC3E}">
        <p14:creationId xmlns:p14="http://schemas.microsoft.com/office/powerpoint/2010/main" val="128670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p>
            <a:fld id="{12E4DDF4-6CE5-436F-B759-88BB77CC1678}" type="datetime1">
              <a:rPr lang="fr-FR" smtClean="0">
                <a:cs typeface="Arial" charset="0"/>
              </a:rPr>
              <a:pPr/>
              <a:t>21/04/2017</a:t>
            </a:fld>
            <a:endParaRPr lang="fr-FR" smtClean="0">
              <a:cs typeface="Arial" charset="0"/>
            </a:endParaRPr>
          </a:p>
        </p:txBody>
      </p:sp>
      <p:sp>
        <p:nvSpPr>
          <p:cNvPr id="58371" name="Rectangle 7"/>
          <p:cNvSpPr>
            <a:spLocks noGrp="1" noChangeArrowheads="1"/>
          </p:cNvSpPr>
          <p:nvPr>
            <p:ph type="sldNum" sz="quarter" idx="5"/>
          </p:nvPr>
        </p:nvSpPr>
        <p:spPr>
          <a:noFill/>
        </p:spPr>
        <p:txBody>
          <a:bodyPr/>
          <a:lstStyle/>
          <a:p>
            <a:fld id="{5008407C-DB2D-43A8-9C3D-151C264992BF}" type="slidenum">
              <a:rPr lang="fr-FR" smtClean="0">
                <a:cs typeface="Arial" charset="0"/>
              </a:rPr>
              <a:pPr/>
              <a:t>27</a:t>
            </a:fld>
            <a:endParaRPr lang="fr-FR" smtClean="0">
              <a:cs typeface="Arial" charset="0"/>
            </a:endParaRPr>
          </a:p>
        </p:txBody>
      </p:sp>
      <p:sp>
        <p:nvSpPr>
          <p:cNvPr id="58372"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DD72E924-6AEA-4FEE-A9E7-D5E1DE5FD1D4}" type="datetime1">
              <a:rPr lang="fr-FR" sz="1200">
                <a:latin typeface="Constantia" pitchFamily="18" charset="0"/>
              </a:rPr>
              <a:pPr algn="r"/>
              <a:t>21/04/2017</a:t>
            </a:fld>
            <a:endParaRPr lang="fr-FR" sz="1200">
              <a:latin typeface="Constantia" pitchFamily="18" charset="0"/>
            </a:endParaRPr>
          </a:p>
        </p:txBody>
      </p:sp>
      <p:sp>
        <p:nvSpPr>
          <p:cNvPr id="58373"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66B7035C-18D8-4F94-B143-437692E55D1B}" type="slidenum">
              <a:rPr lang="fr-FR" sz="1200">
                <a:latin typeface="Constantia" pitchFamily="18" charset="0"/>
              </a:rPr>
              <a:pPr algn="r"/>
              <a:t>27</a:t>
            </a:fld>
            <a:endParaRPr lang="fr-FR" sz="1200">
              <a:latin typeface="Constantia" pitchFamily="18" charset="0"/>
            </a:endParaRPr>
          </a:p>
        </p:txBody>
      </p:sp>
      <p:sp>
        <p:nvSpPr>
          <p:cNvPr id="58374"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7123972F-D293-4A6D-A95C-8234A6C1370C}" type="datetime1">
              <a:rPr lang="fr-FR" sz="1200">
                <a:latin typeface="Constantia" pitchFamily="18" charset="0"/>
              </a:rPr>
              <a:pPr algn="r"/>
              <a:t>21/04/2017</a:t>
            </a:fld>
            <a:endParaRPr lang="fr-FR" sz="1200">
              <a:latin typeface="Constantia" pitchFamily="18" charset="0"/>
            </a:endParaRPr>
          </a:p>
        </p:txBody>
      </p:sp>
      <p:sp>
        <p:nvSpPr>
          <p:cNvPr id="58375"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6758EDA9-F18D-40AB-8F88-D78F7ED7C781}" type="slidenum">
              <a:rPr lang="fr-FR" sz="1200">
                <a:latin typeface="Constantia" pitchFamily="18" charset="0"/>
              </a:rPr>
              <a:pPr algn="r"/>
              <a:t>27</a:t>
            </a:fld>
            <a:endParaRPr lang="fr-FR" sz="1200">
              <a:latin typeface="Constantia" pitchFamily="18" charset="0"/>
            </a:endParaRPr>
          </a:p>
        </p:txBody>
      </p:sp>
      <p:sp>
        <p:nvSpPr>
          <p:cNvPr id="58376"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0B4F2B8A-BD51-403B-9C57-D196333A935F}" type="datetime1">
              <a:rPr lang="fr-FR" sz="1200">
                <a:latin typeface="Constantia" pitchFamily="18" charset="0"/>
              </a:rPr>
              <a:pPr algn="r"/>
              <a:t>21/04/2017</a:t>
            </a:fld>
            <a:endParaRPr lang="fr-FR" sz="1200">
              <a:latin typeface="Constantia" pitchFamily="18" charset="0"/>
            </a:endParaRPr>
          </a:p>
        </p:txBody>
      </p:sp>
      <p:sp>
        <p:nvSpPr>
          <p:cNvPr id="58377"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6999FEA9-0792-4DDF-B068-ED0634307349}" type="slidenum">
              <a:rPr lang="fr-FR" sz="1200">
                <a:latin typeface="Constantia" pitchFamily="18" charset="0"/>
              </a:rPr>
              <a:pPr algn="r"/>
              <a:t>27</a:t>
            </a:fld>
            <a:endParaRPr lang="fr-FR" sz="1200">
              <a:latin typeface="Constantia" pitchFamily="18" charset="0"/>
            </a:endParaRPr>
          </a:p>
        </p:txBody>
      </p:sp>
      <p:sp>
        <p:nvSpPr>
          <p:cNvPr id="58378"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275CF123-8FD7-4D82-A73C-D6532F53F20F}" type="datetime1">
              <a:rPr lang="fr-FR" sz="1200">
                <a:latin typeface="Constantia" pitchFamily="18" charset="0"/>
              </a:rPr>
              <a:pPr algn="r"/>
              <a:t>21/04/2017</a:t>
            </a:fld>
            <a:endParaRPr lang="fr-FR" sz="1200">
              <a:latin typeface="Constantia" pitchFamily="18" charset="0"/>
            </a:endParaRPr>
          </a:p>
        </p:txBody>
      </p:sp>
      <p:sp>
        <p:nvSpPr>
          <p:cNvPr id="58379"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710E8988-CB3B-41DF-8D6E-52AF1B811F3B}" type="slidenum">
              <a:rPr lang="fr-FR" sz="1200">
                <a:latin typeface="Constantia" pitchFamily="18" charset="0"/>
              </a:rPr>
              <a:pPr algn="r"/>
              <a:t>27</a:t>
            </a:fld>
            <a:endParaRPr lang="fr-FR" sz="1200">
              <a:latin typeface="Constantia" pitchFamily="18" charset="0"/>
            </a:endParaRPr>
          </a:p>
        </p:txBody>
      </p:sp>
      <p:sp>
        <p:nvSpPr>
          <p:cNvPr id="58380" name="Rectangle 2"/>
          <p:cNvSpPr>
            <a:spLocks noGrp="1" noRot="1" noChangeAspect="1" noChangeArrowheads="1" noTextEdit="1"/>
          </p:cNvSpPr>
          <p:nvPr>
            <p:ph type="sldImg"/>
          </p:nvPr>
        </p:nvSpPr>
        <p:spPr>
          <a:ln/>
        </p:spPr>
      </p:sp>
      <p:sp>
        <p:nvSpPr>
          <p:cNvPr id="58381"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90531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fld id="{7815ACAB-1F76-475B-8FE4-C1D1724573C1}" type="datetime1">
              <a:rPr lang="fr-FR" smtClean="0">
                <a:cs typeface="Arial" charset="0"/>
              </a:rPr>
              <a:pPr/>
              <a:t>21/04/2017</a:t>
            </a:fld>
            <a:endParaRPr lang="fr-FR" smtClean="0">
              <a:cs typeface="Arial" charset="0"/>
            </a:endParaRPr>
          </a:p>
        </p:txBody>
      </p:sp>
      <p:sp>
        <p:nvSpPr>
          <p:cNvPr id="60419" name="Rectangle 7"/>
          <p:cNvSpPr>
            <a:spLocks noGrp="1" noChangeArrowheads="1"/>
          </p:cNvSpPr>
          <p:nvPr>
            <p:ph type="sldNum" sz="quarter" idx="5"/>
          </p:nvPr>
        </p:nvSpPr>
        <p:spPr>
          <a:noFill/>
        </p:spPr>
        <p:txBody>
          <a:bodyPr/>
          <a:lstStyle/>
          <a:p>
            <a:fld id="{093E50AD-FF24-4941-AFD8-864DF242C9EA}" type="slidenum">
              <a:rPr lang="fr-FR" smtClean="0">
                <a:cs typeface="Arial" charset="0"/>
              </a:rPr>
              <a:pPr/>
              <a:t>28</a:t>
            </a:fld>
            <a:endParaRPr lang="fr-FR" smtClean="0">
              <a:cs typeface="Arial" charset="0"/>
            </a:endParaRPr>
          </a:p>
        </p:txBody>
      </p:sp>
      <p:sp>
        <p:nvSpPr>
          <p:cNvPr id="60420"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A00E0869-2CCE-44CC-85AF-608232C71690}" type="datetime1">
              <a:rPr lang="fr-FR" sz="1200">
                <a:latin typeface="Constantia" pitchFamily="18" charset="0"/>
              </a:rPr>
              <a:pPr algn="r"/>
              <a:t>21/04/2017</a:t>
            </a:fld>
            <a:endParaRPr lang="fr-FR" sz="1200">
              <a:latin typeface="Constantia" pitchFamily="18" charset="0"/>
            </a:endParaRPr>
          </a:p>
        </p:txBody>
      </p:sp>
      <p:sp>
        <p:nvSpPr>
          <p:cNvPr id="60421"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610263DE-FBB0-4D65-AF18-29AFB3427D2F}" type="slidenum">
              <a:rPr lang="fr-FR" sz="1200">
                <a:latin typeface="Constantia" pitchFamily="18" charset="0"/>
              </a:rPr>
              <a:pPr algn="r"/>
              <a:t>28</a:t>
            </a:fld>
            <a:endParaRPr lang="fr-FR" sz="1200">
              <a:latin typeface="Constantia" pitchFamily="18" charset="0"/>
            </a:endParaRPr>
          </a:p>
        </p:txBody>
      </p:sp>
      <p:sp>
        <p:nvSpPr>
          <p:cNvPr id="60422"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61C08E64-64B7-4E26-A1ED-93E6A9EB4F6B}" type="datetime1">
              <a:rPr lang="fr-FR" sz="1200">
                <a:latin typeface="Constantia" pitchFamily="18" charset="0"/>
              </a:rPr>
              <a:pPr algn="r"/>
              <a:t>21/04/2017</a:t>
            </a:fld>
            <a:endParaRPr lang="fr-FR" sz="1200">
              <a:latin typeface="Constantia" pitchFamily="18" charset="0"/>
            </a:endParaRPr>
          </a:p>
        </p:txBody>
      </p:sp>
      <p:sp>
        <p:nvSpPr>
          <p:cNvPr id="60423"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6A8F6272-38A4-40C9-BEC8-6E1E0411E3AF}" type="slidenum">
              <a:rPr lang="fr-FR" sz="1200">
                <a:latin typeface="Constantia" pitchFamily="18" charset="0"/>
              </a:rPr>
              <a:pPr algn="r"/>
              <a:t>28</a:t>
            </a:fld>
            <a:endParaRPr lang="fr-FR" sz="1200">
              <a:latin typeface="Constantia" pitchFamily="18" charset="0"/>
            </a:endParaRPr>
          </a:p>
        </p:txBody>
      </p:sp>
      <p:sp>
        <p:nvSpPr>
          <p:cNvPr id="60424"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231588C4-07BE-497F-B617-1476DE0494FA}" type="datetime1">
              <a:rPr lang="fr-FR" sz="1200">
                <a:latin typeface="Constantia" pitchFamily="18" charset="0"/>
              </a:rPr>
              <a:pPr algn="r"/>
              <a:t>21/04/2017</a:t>
            </a:fld>
            <a:endParaRPr lang="fr-FR" sz="1200">
              <a:latin typeface="Constantia" pitchFamily="18" charset="0"/>
            </a:endParaRPr>
          </a:p>
        </p:txBody>
      </p:sp>
      <p:sp>
        <p:nvSpPr>
          <p:cNvPr id="60425"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4EDF2188-69BD-4DA4-8DA4-9DD8303D80C5}" type="slidenum">
              <a:rPr lang="fr-FR" sz="1200">
                <a:latin typeface="Constantia" pitchFamily="18" charset="0"/>
              </a:rPr>
              <a:pPr algn="r"/>
              <a:t>28</a:t>
            </a:fld>
            <a:endParaRPr lang="fr-FR" sz="1200">
              <a:latin typeface="Constantia" pitchFamily="18" charset="0"/>
            </a:endParaRPr>
          </a:p>
        </p:txBody>
      </p:sp>
      <p:sp>
        <p:nvSpPr>
          <p:cNvPr id="60426"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EE6AA59C-363E-4236-AEC3-9A3C4DB87B9D}" type="datetime1">
              <a:rPr lang="fr-FR" sz="1200">
                <a:latin typeface="Constantia" pitchFamily="18" charset="0"/>
              </a:rPr>
              <a:pPr algn="r"/>
              <a:t>21/04/2017</a:t>
            </a:fld>
            <a:endParaRPr lang="fr-FR" sz="1200">
              <a:latin typeface="Constantia" pitchFamily="18" charset="0"/>
            </a:endParaRPr>
          </a:p>
        </p:txBody>
      </p:sp>
      <p:sp>
        <p:nvSpPr>
          <p:cNvPr id="60427"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4F98722E-573A-48CF-9A04-CA927321A7B2}" type="slidenum">
              <a:rPr lang="fr-FR" sz="1200">
                <a:latin typeface="Constantia" pitchFamily="18" charset="0"/>
              </a:rPr>
              <a:pPr algn="r"/>
              <a:t>28</a:t>
            </a:fld>
            <a:endParaRPr lang="fr-FR" sz="1200">
              <a:latin typeface="Constantia" pitchFamily="18" charset="0"/>
            </a:endParaRPr>
          </a:p>
        </p:txBody>
      </p:sp>
      <p:sp>
        <p:nvSpPr>
          <p:cNvPr id="60428" name="Rectangle 2"/>
          <p:cNvSpPr>
            <a:spLocks noGrp="1" noRot="1" noChangeAspect="1" noChangeArrowheads="1" noTextEdit="1"/>
          </p:cNvSpPr>
          <p:nvPr>
            <p:ph type="sldImg"/>
          </p:nvPr>
        </p:nvSpPr>
        <p:spPr>
          <a:ln/>
        </p:spPr>
      </p:sp>
      <p:sp>
        <p:nvSpPr>
          <p:cNvPr id="60429"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41870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fld id="{17F8905D-89E7-4854-9A36-C131AC2D6F9A}" type="datetime1">
              <a:rPr lang="fr-FR" smtClean="0">
                <a:cs typeface="Arial" charset="0"/>
              </a:rPr>
              <a:pPr/>
              <a:t>21/04/2017</a:t>
            </a:fld>
            <a:endParaRPr lang="fr-FR" smtClean="0">
              <a:cs typeface="Arial" charset="0"/>
            </a:endParaRPr>
          </a:p>
        </p:txBody>
      </p:sp>
      <p:sp>
        <p:nvSpPr>
          <p:cNvPr id="62467" name="Rectangle 7"/>
          <p:cNvSpPr>
            <a:spLocks noGrp="1" noChangeArrowheads="1"/>
          </p:cNvSpPr>
          <p:nvPr>
            <p:ph type="sldNum" sz="quarter" idx="5"/>
          </p:nvPr>
        </p:nvSpPr>
        <p:spPr>
          <a:noFill/>
        </p:spPr>
        <p:txBody>
          <a:bodyPr/>
          <a:lstStyle/>
          <a:p>
            <a:fld id="{F88136F7-EEB0-40F3-9C19-4447F24F2C11}" type="slidenum">
              <a:rPr lang="fr-FR" smtClean="0">
                <a:cs typeface="Arial" charset="0"/>
              </a:rPr>
              <a:pPr/>
              <a:t>29</a:t>
            </a:fld>
            <a:endParaRPr lang="fr-FR" smtClean="0">
              <a:cs typeface="Arial" charset="0"/>
            </a:endParaRPr>
          </a:p>
        </p:txBody>
      </p:sp>
      <p:sp>
        <p:nvSpPr>
          <p:cNvPr id="62468"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62B292DF-943F-4BD1-8FEC-2FDBECD7E073}" type="datetime1">
              <a:rPr lang="fr-FR" sz="1200">
                <a:latin typeface="Constantia" pitchFamily="18" charset="0"/>
              </a:rPr>
              <a:pPr algn="r"/>
              <a:t>21/04/2017</a:t>
            </a:fld>
            <a:endParaRPr lang="fr-FR" sz="1200">
              <a:latin typeface="Constantia" pitchFamily="18" charset="0"/>
            </a:endParaRPr>
          </a:p>
        </p:txBody>
      </p:sp>
      <p:sp>
        <p:nvSpPr>
          <p:cNvPr id="62469"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BBDB0970-3481-4D84-91B9-9B1A23071E30}" type="slidenum">
              <a:rPr lang="fr-FR" sz="1200">
                <a:latin typeface="Constantia" pitchFamily="18" charset="0"/>
              </a:rPr>
              <a:pPr algn="r"/>
              <a:t>29</a:t>
            </a:fld>
            <a:endParaRPr lang="fr-FR" sz="1200">
              <a:latin typeface="Constantia" pitchFamily="18" charset="0"/>
            </a:endParaRPr>
          </a:p>
        </p:txBody>
      </p:sp>
      <p:sp>
        <p:nvSpPr>
          <p:cNvPr id="62470"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6687BE41-FD5D-4BA9-A002-E5DE39BF6345}" type="datetime1">
              <a:rPr lang="fr-FR" sz="1200">
                <a:latin typeface="Constantia" pitchFamily="18" charset="0"/>
              </a:rPr>
              <a:pPr algn="r"/>
              <a:t>21/04/2017</a:t>
            </a:fld>
            <a:endParaRPr lang="fr-FR" sz="1200">
              <a:latin typeface="Constantia" pitchFamily="18" charset="0"/>
            </a:endParaRPr>
          </a:p>
        </p:txBody>
      </p:sp>
      <p:sp>
        <p:nvSpPr>
          <p:cNvPr id="62471"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B18119FA-C92D-4811-A15F-3CC840644AD8}" type="slidenum">
              <a:rPr lang="fr-FR" sz="1200">
                <a:latin typeface="Constantia" pitchFamily="18" charset="0"/>
              </a:rPr>
              <a:pPr algn="r"/>
              <a:t>29</a:t>
            </a:fld>
            <a:endParaRPr lang="fr-FR" sz="1200">
              <a:latin typeface="Constantia" pitchFamily="18" charset="0"/>
            </a:endParaRPr>
          </a:p>
        </p:txBody>
      </p:sp>
      <p:sp>
        <p:nvSpPr>
          <p:cNvPr id="62472"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6368608D-AE18-488B-A1DB-B82E3E9C1450}" type="datetime1">
              <a:rPr lang="fr-FR" sz="1200">
                <a:latin typeface="Constantia" pitchFamily="18" charset="0"/>
              </a:rPr>
              <a:pPr algn="r"/>
              <a:t>21/04/2017</a:t>
            </a:fld>
            <a:endParaRPr lang="fr-FR" sz="1200">
              <a:latin typeface="Constantia" pitchFamily="18" charset="0"/>
            </a:endParaRPr>
          </a:p>
        </p:txBody>
      </p:sp>
      <p:sp>
        <p:nvSpPr>
          <p:cNvPr id="62473"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397EE9EF-80AE-444B-8895-322C541D43FC}" type="slidenum">
              <a:rPr lang="fr-FR" sz="1200">
                <a:latin typeface="Constantia" pitchFamily="18" charset="0"/>
              </a:rPr>
              <a:pPr algn="r"/>
              <a:t>29</a:t>
            </a:fld>
            <a:endParaRPr lang="fr-FR" sz="1200">
              <a:latin typeface="Constantia" pitchFamily="18" charset="0"/>
            </a:endParaRPr>
          </a:p>
        </p:txBody>
      </p:sp>
      <p:sp>
        <p:nvSpPr>
          <p:cNvPr id="62474" name="Rectangle 3"/>
          <p:cNvSpPr txBox="1">
            <a:spLocks noGrp="1" noChangeArrowheads="1"/>
          </p:cNvSpPr>
          <p:nvPr/>
        </p:nvSpPr>
        <p:spPr bwMode="auto">
          <a:xfrm>
            <a:off x="5589588" y="0"/>
            <a:ext cx="4278312" cy="336550"/>
          </a:xfrm>
          <a:prstGeom prst="rect">
            <a:avLst/>
          </a:prstGeom>
          <a:noFill/>
          <a:ln w="9525">
            <a:noFill/>
            <a:miter lim="800000"/>
            <a:headEnd/>
            <a:tailEnd/>
          </a:ln>
        </p:spPr>
        <p:txBody>
          <a:bodyPr/>
          <a:lstStyle/>
          <a:p>
            <a:pPr algn="r"/>
            <a:fld id="{EDE2C938-38B6-4626-86B9-1A49D21054D5}" type="datetime1">
              <a:rPr lang="fr-FR" sz="1200">
                <a:latin typeface="Constantia" pitchFamily="18" charset="0"/>
              </a:rPr>
              <a:pPr algn="r"/>
              <a:t>21/04/2017</a:t>
            </a:fld>
            <a:endParaRPr lang="fr-FR" sz="1200">
              <a:latin typeface="Constantia" pitchFamily="18" charset="0"/>
            </a:endParaRPr>
          </a:p>
        </p:txBody>
      </p:sp>
      <p:sp>
        <p:nvSpPr>
          <p:cNvPr id="62475" name="Rectangle 7"/>
          <p:cNvSpPr txBox="1">
            <a:spLocks noGrp="1" noChangeArrowheads="1"/>
          </p:cNvSpPr>
          <p:nvPr/>
        </p:nvSpPr>
        <p:spPr bwMode="auto">
          <a:xfrm>
            <a:off x="5589588" y="6397625"/>
            <a:ext cx="4278312" cy="336550"/>
          </a:xfrm>
          <a:prstGeom prst="rect">
            <a:avLst/>
          </a:prstGeom>
          <a:noFill/>
          <a:ln w="9525">
            <a:noFill/>
            <a:miter lim="800000"/>
            <a:headEnd/>
            <a:tailEnd/>
          </a:ln>
        </p:spPr>
        <p:txBody>
          <a:bodyPr anchor="b"/>
          <a:lstStyle/>
          <a:p>
            <a:pPr algn="r"/>
            <a:fld id="{2617E4FA-D61B-4E31-931E-DAC0DFDAFE1C}" type="slidenum">
              <a:rPr lang="fr-FR" sz="1200">
                <a:latin typeface="Constantia" pitchFamily="18" charset="0"/>
              </a:rPr>
              <a:pPr algn="r"/>
              <a:t>29</a:t>
            </a:fld>
            <a:endParaRPr lang="fr-FR" sz="1200">
              <a:latin typeface="Constantia" pitchFamily="18" charset="0"/>
            </a:endParaRPr>
          </a:p>
        </p:txBody>
      </p:sp>
      <p:sp>
        <p:nvSpPr>
          <p:cNvPr id="62476" name="Rectangle 2"/>
          <p:cNvSpPr>
            <a:spLocks noGrp="1" noRot="1" noChangeAspect="1" noChangeArrowheads="1" noTextEdit="1"/>
          </p:cNvSpPr>
          <p:nvPr>
            <p:ph type="sldImg"/>
          </p:nvPr>
        </p:nvSpPr>
        <p:spPr>
          <a:ln/>
        </p:spPr>
      </p:sp>
      <p:sp>
        <p:nvSpPr>
          <p:cNvPr id="62477"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464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252413" indent="-252413">
              <a:spcBef>
                <a:spcPct val="0"/>
              </a:spcBef>
              <a:buClr>
                <a:srgbClr val="7F7F7F"/>
              </a:buClr>
              <a:buSzPct val="94000"/>
              <a:buFont typeface="Calibri" pitchFamily="34" charset="0"/>
              <a:buChar char="»"/>
            </a:pPr>
            <a:r>
              <a:rPr lang="fr-FR" smtClean="0"/>
              <a:t>Le tourisme mondial est le moteur de l’économie mondiale par ses impacts physiques et financiers</a:t>
            </a:r>
          </a:p>
          <a:p>
            <a:pPr marL="252413" indent="-252413">
              <a:spcBef>
                <a:spcPct val="0"/>
              </a:spcBef>
              <a:buClr>
                <a:srgbClr val="7F7F7F"/>
              </a:buClr>
              <a:buSzPct val="94000"/>
              <a:buFont typeface="Calibri" pitchFamily="34" charset="0"/>
              <a:buChar char="»"/>
            </a:pPr>
            <a:endParaRPr lang="fr-FR" smtClean="0">
              <a:solidFill>
                <a:srgbClr val="404040"/>
              </a:solidFill>
            </a:endParaRPr>
          </a:p>
          <a:p>
            <a:pPr marL="252413" indent="-252413">
              <a:spcBef>
                <a:spcPct val="0"/>
              </a:spcBef>
              <a:buClr>
                <a:srgbClr val="7F7F7F"/>
              </a:buClr>
              <a:buSzPct val="94000"/>
            </a:pPr>
            <a:r>
              <a:rPr lang="fr-FR" sz="1500" b="1" smtClean="0">
                <a:solidFill>
                  <a:srgbClr val="953735"/>
                </a:solidFill>
                <a:latin typeface="Arial" charset="0"/>
              </a:rPr>
              <a:t>Introduction : </a:t>
            </a:r>
            <a:r>
              <a:rPr lang="fr-FR" b="1" smtClean="0">
                <a:solidFill>
                  <a:srgbClr val="E8481C"/>
                </a:solidFill>
                <a:latin typeface="Arial" charset="0"/>
              </a:rPr>
              <a:t>Les déterminants du tourisme</a:t>
            </a:r>
            <a:endParaRPr lang="fr-FR" b="1" smtClean="0">
              <a:solidFill>
                <a:srgbClr val="404040"/>
              </a:solidFill>
            </a:endParaRPr>
          </a:p>
          <a:p>
            <a:pPr marL="252413" indent="-252413">
              <a:spcBef>
                <a:spcPct val="0"/>
              </a:spcBef>
              <a:buClr>
                <a:srgbClr val="7F7F7F"/>
              </a:buClr>
              <a:buSzPct val="94000"/>
              <a:buFont typeface="Calibri" pitchFamily="34" charset="0"/>
              <a:buChar char="»"/>
            </a:pPr>
            <a:r>
              <a:rPr lang="fr-FR" smtClean="0">
                <a:solidFill>
                  <a:srgbClr val="404040"/>
                </a:solidFill>
              </a:rPr>
              <a:t>La résilience</a:t>
            </a:r>
            <a:endParaRPr lang="fr-FR" b="1" smtClean="0">
              <a:solidFill>
                <a:srgbClr val="FD9803"/>
              </a:solidFill>
            </a:endParaRP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L’investissement</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qualité des services  ( formation etc.)</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préservation des atouts touristiques</a:t>
            </a:r>
          </a:p>
          <a:p>
            <a:pPr marL="252413" indent="-252413">
              <a:spcBef>
                <a:spcPct val="0"/>
              </a:spcBef>
            </a:pPr>
            <a:endParaRPr lang="fr-FR" smtClean="0"/>
          </a:p>
        </p:txBody>
      </p:sp>
      <p:sp>
        <p:nvSpPr>
          <p:cNvPr id="63492" name="Slide Number Placeholder 3"/>
          <p:cNvSpPr>
            <a:spLocks noGrp="1"/>
          </p:cNvSpPr>
          <p:nvPr>
            <p:ph type="sldNum" sz="quarter" idx="5"/>
          </p:nvPr>
        </p:nvSpPr>
        <p:spPr>
          <a:noFill/>
        </p:spPr>
        <p:txBody>
          <a:bodyPr/>
          <a:lstStyle/>
          <a:p>
            <a:fld id="{A440A779-DEDD-4D38-B707-2D19B584C9F3}" type="slidenum">
              <a:rPr lang="fr-FR" smtClean="0">
                <a:solidFill>
                  <a:srgbClr val="000000"/>
                </a:solidFill>
                <a:cs typeface="Arial" charset="0"/>
              </a:rPr>
              <a:pPr/>
              <a:t>34</a:t>
            </a:fld>
            <a:endParaRPr lang="fr-FR" smtClean="0">
              <a:solidFill>
                <a:srgbClr val="000000"/>
              </a:solidFill>
              <a:cs typeface="Arial" charset="0"/>
            </a:endParaRPr>
          </a:p>
        </p:txBody>
      </p:sp>
    </p:spTree>
    <p:extLst>
      <p:ext uri="{BB962C8B-B14F-4D97-AF65-F5344CB8AC3E}">
        <p14:creationId xmlns:p14="http://schemas.microsoft.com/office/powerpoint/2010/main" val="2683352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C515471-462A-4896-BF46-947D8E125720}" type="slidenum">
              <a:rPr lang="fr-FR" smtClean="0">
                <a:cs typeface="Arial" charset="0"/>
              </a:rPr>
              <a:pPr/>
              <a:t>36</a:t>
            </a:fld>
            <a:endParaRPr lang="fr-FR" smtClean="0">
              <a:cs typeface="Arial" charset="0"/>
            </a:endParaRPr>
          </a:p>
        </p:txBody>
      </p:sp>
      <p:sp>
        <p:nvSpPr>
          <p:cNvPr id="64515" name="Rectangle 2"/>
          <p:cNvSpPr>
            <a:spLocks noGrp="1" noRot="1" noChangeAspect="1" noChangeArrowheads="1" noTextEdit="1"/>
          </p:cNvSpPr>
          <p:nvPr>
            <p:ph type="sldImg"/>
          </p:nvPr>
        </p:nvSpPr>
        <p:spPr>
          <a:xfrm>
            <a:off x="3254375" y="503238"/>
            <a:ext cx="3370263" cy="2527300"/>
          </a:xfrm>
          <a:ln/>
        </p:spPr>
      </p:sp>
      <p:sp>
        <p:nvSpPr>
          <p:cNvPr id="64516" name="Rectangle 3"/>
          <p:cNvSpPr>
            <a:spLocks noGrp="1" noChangeArrowheads="1"/>
          </p:cNvSpPr>
          <p:nvPr>
            <p:ph type="body" idx="1"/>
          </p:nvPr>
        </p:nvSpPr>
        <p:spPr>
          <a:xfrm>
            <a:off x="987425" y="3200400"/>
            <a:ext cx="7894638" cy="3032125"/>
          </a:xfrm>
          <a:noFill/>
          <a:ln/>
        </p:spPr>
        <p:txBody>
          <a:bodyPr/>
          <a:lstStyle/>
          <a:p>
            <a:endParaRPr lang="fr-FR" smtClean="0"/>
          </a:p>
        </p:txBody>
      </p:sp>
    </p:spTree>
    <p:extLst>
      <p:ext uri="{BB962C8B-B14F-4D97-AF65-F5344CB8AC3E}">
        <p14:creationId xmlns:p14="http://schemas.microsoft.com/office/powerpoint/2010/main" val="415671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52367FD-6CEB-416B-826B-C15BF047CAFC}" type="slidenum">
              <a:rPr lang="fr-FR" smtClean="0">
                <a:cs typeface="Arial" charset="0"/>
              </a:rPr>
              <a:pPr/>
              <a:t>37</a:t>
            </a:fld>
            <a:endParaRPr lang="fr-FR" smtClean="0">
              <a:cs typeface="Arial" charset="0"/>
            </a:endParaRPr>
          </a:p>
        </p:txBody>
      </p:sp>
      <p:sp>
        <p:nvSpPr>
          <p:cNvPr id="66563" name="Rectangle 2"/>
          <p:cNvSpPr>
            <a:spLocks noGrp="1" noRot="1" noChangeAspect="1" noChangeArrowheads="1" noTextEdit="1"/>
          </p:cNvSpPr>
          <p:nvPr>
            <p:ph type="sldImg"/>
          </p:nvPr>
        </p:nvSpPr>
        <p:spPr>
          <a:xfrm>
            <a:off x="3254375" y="503238"/>
            <a:ext cx="3370263" cy="2527300"/>
          </a:xfrm>
          <a:ln/>
        </p:spPr>
      </p:sp>
      <p:sp>
        <p:nvSpPr>
          <p:cNvPr id="66564" name="Rectangle 3"/>
          <p:cNvSpPr>
            <a:spLocks noGrp="1" noChangeArrowheads="1"/>
          </p:cNvSpPr>
          <p:nvPr>
            <p:ph type="body" idx="1"/>
          </p:nvPr>
        </p:nvSpPr>
        <p:spPr>
          <a:xfrm>
            <a:off x="987425" y="3200400"/>
            <a:ext cx="7894638" cy="3032125"/>
          </a:xfrm>
          <a:noFill/>
          <a:ln/>
        </p:spPr>
        <p:txBody>
          <a:bodyPr/>
          <a:lstStyle/>
          <a:p>
            <a:endParaRPr lang="fr-FR" smtClean="0"/>
          </a:p>
        </p:txBody>
      </p:sp>
    </p:spTree>
    <p:extLst>
      <p:ext uri="{BB962C8B-B14F-4D97-AF65-F5344CB8AC3E}">
        <p14:creationId xmlns:p14="http://schemas.microsoft.com/office/powerpoint/2010/main" val="190854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55B0CEE-3CC1-4FB4-BCCE-70065F4E3BF9}" type="slidenum">
              <a:rPr lang="fr-FR" smtClean="0">
                <a:cs typeface="Arial" charset="0"/>
              </a:rPr>
              <a:pPr/>
              <a:t>39</a:t>
            </a:fld>
            <a:endParaRPr lang="fr-FR" smtClean="0">
              <a:cs typeface="Arial" charset="0"/>
            </a:endParaRPr>
          </a:p>
        </p:txBody>
      </p:sp>
      <p:sp>
        <p:nvSpPr>
          <p:cNvPr id="67587" name="Rectangle 2"/>
          <p:cNvSpPr>
            <a:spLocks noGrp="1" noRot="1" noChangeAspect="1" noChangeArrowheads="1" noTextEdit="1"/>
          </p:cNvSpPr>
          <p:nvPr>
            <p:ph type="sldImg"/>
          </p:nvPr>
        </p:nvSpPr>
        <p:spPr>
          <a:xfrm>
            <a:off x="3254375" y="503238"/>
            <a:ext cx="3370263" cy="2527300"/>
          </a:xfrm>
          <a:ln/>
        </p:spPr>
      </p:sp>
      <p:sp>
        <p:nvSpPr>
          <p:cNvPr id="67588" name="Rectangle 3"/>
          <p:cNvSpPr>
            <a:spLocks noGrp="1" noChangeArrowheads="1"/>
          </p:cNvSpPr>
          <p:nvPr>
            <p:ph type="body" idx="1"/>
          </p:nvPr>
        </p:nvSpPr>
        <p:spPr>
          <a:xfrm>
            <a:off x="987425" y="3200400"/>
            <a:ext cx="7894638" cy="3032125"/>
          </a:xfrm>
          <a:noFill/>
          <a:ln/>
        </p:spPr>
        <p:txBody>
          <a:bodyPr/>
          <a:lstStyle/>
          <a:p>
            <a:endParaRPr lang="fr-FR" smtClean="0"/>
          </a:p>
        </p:txBody>
      </p:sp>
    </p:spTree>
    <p:extLst>
      <p:ext uri="{BB962C8B-B14F-4D97-AF65-F5344CB8AC3E}">
        <p14:creationId xmlns:p14="http://schemas.microsoft.com/office/powerpoint/2010/main" val="347461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fr-FR" b="1" smtClean="0">
                <a:latin typeface="Malgun Gothic" pitchFamily="34" charset="-127"/>
              </a:rPr>
              <a:t>En Algérie, il faut exécuter le concept de résilience</a:t>
            </a:r>
          </a:p>
          <a:p>
            <a:pPr rtl="1"/>
            <a:r>
              <a:rPr lang="fr-FR" b="1" smtClean="0">
                <a:latin typeface="Malgun Gothic" pitchFamily="34" charset="-127"/>
              </a:rPr>
              <a:t>Si les lumières s’éteignent quelques part, ce n’est pas toute la destination qui devient invisible…. </a:t>
            </a:r>
          </a:p>
          <a:p>
            <a:endParaRPr lang="fr-FR" b="1" smtClean="0"/>
          </a:p>
          <a:p>
            <a:endParaRPr lang="fr-FR" b="1" smtClean="0"/>
          </a:p>
        </p:txBody>
      </p:sp>
      <p:sp>
        <p:nvSpPr>
          <p:cNvPr id="716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fld id="{9423BB3D-7CF1-4E20-A7D3-8104255289B1}" type="slidenum">
              <a:rPr lang="fr-FR" sz="1200">
                <a:latin typeface="Calibri" pitchFamily="34" charset="0"/>
                <a:cs typeface="Times New Roman" pitchFamily="18" charset="0"/>
              </a:rPr>
              <a:pPr/>
              <a:t>40</a:t>
            </a:fld>
            <a:endParaRPr lang="fr-FR" sz="1200">
              <a:latin typeface="Calibri" pitchFamily="34" charset="0"/>
              <a:cs typeface="Times New Roman" pitchFamily="18" charset="0"/>
            </a:endParaRPr>
          </a:p>
        </p:txBody>
      </p:sp>
    </p:spTree>
    <p:extLst>
      <p:ext uri="{BB962C8B-B14F-4D97-AF65-F5344CB8AC3E}">
        <p14:creationId xmlns:p14="http://schemas.microsoft.com/office/powerpoint/2010/main" val="203538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fld id="{57A991D8-5CB2-48F5-8822-D52E79DD32AE}" type="datetime1">
              <a:rPr lang="fr-FR" smtClean="0"/>
              <a:t>21/04/2017</a:t>
            </a:fld>
            <a:endParaRPr lang="fr-FR"/>
          </a:p>
        </p:txBody>
      </p:sp>
      <p:sp>
        <p:nvSpPr>
          <p:cNvPr id="5" name="Slide Number Placeholder 4"/>
          <p:cNvSpPr>
            <a:spLocks noGrp="1"/>
          </p:cNvSpPr>
          <p:nvPr>
            <p:ph type="sldNum" sz="quarter" idx="11"/>
          </p:nvPr>
        </p:nvSpPr>
        <p:spPr/>
        <p:txBody>
          <a:bodyPr/>
          <a:lstStyle/>
          <a:p>
            <a:pPr>
              <a:defRPr/>
            </a:pPr>
            <a:fld id="{AAFDF303-AD17-4490-881C-C59982133DE4}" type="slidenum">
              <a:rPr lang="fr-FR" smtClean="0"/>
              <a:pPr>
                <a:defRPr/>
              </a:pPr>
              <a:t>68</a:t>
            </a:fld>
            <a:endParaRPr lang="fr-FR"/>
          </a:p>
        </p:txBody>
      </p:sp>
    </p:spTree>
    <p:extLst>
      <p:ext uri="{BB962C8B-B14F-4D97-AF65-F5344CB8AC3E}">
        <p14:creationId xmlns:p14="http://schemas.microsoft.com/office/powerpoint/2010/main" val="189144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spcBef>
                <a:spcPct val="0"/>
              </a:spcBef>
            </a:pPr>
            <a:endParaRPr lang="fr-FR" smtClean="0"/>
          </a:p>
        </p:txBody>
      </p:sp>
      <p:sp>
        <p:nvSpPr>
          <p:cNvPr id="51204" name="Slide Number Placeholder 3"/>
          <p:cNvSpPr>
            <a:spLocks noGrp="1"/>
          </p:cNvSpPr>
          <p:nvPr>
            <p:ph type="sldNum" sz="quarter" idx="5"/>
          </p:nvPr>
        </p:nvSpPr>
        <p:spPr>
          <a:noFill/>
        </p:spPr>
        <p:txBody>
          <a:bodyPr/>
          <a:lstStyle/>
          <a:p>
            <a:fld id="{157EA70A-F7BC-429D-AB82-1A753FD96194}" type="slidenum">
              <a:rPr lang="fr-FR" smtClean="0">
                <a:solidFill>
                  <a:srgbClr val="000000"/>
                </a:solidFill>
                <a:cs typeface="Arial" charset="0"/>
              </a:rPr>
              <a:pPr/>
              <a:t>6</a:t>
            </a:fld>
            <a:endParaRPr lang="fr-FR" smtClean="0">
              <a:solidFill>
                <a:srgbClr val="000000"/>
              </a:solidFill>
              <a:cs typeface="Arial" charset="0"/>
            </a:endParaRPr>
          </a:p>
        </p:txBody>
      </p:sp>
    </p:spTree>
    <p:extLst>
      <p:ext uri="{BB962C8B-B14F-4D97-AF65-F5344CB8AC3E}">
        <p14:creationId xmlns:p14="http://schemas.microsoft.com/office/powerpoint/2010/main" val="91668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252413" indent="-252413">
              <a:spcBef>
                <a:spcPct val="0"/>
              </a:spcBef>
              <a:buClr>
                <a:srgbClr val="7F7F7F"/>
              </a:buClr>
              <a:buSzPct val="94000"/>
              <a:buFont typeface="Calibri" pitchFamily="34" charset="0"/>
              <a:buChar char="»"/>
            </a:pPr>
            <a:r>
              <a:rPr lang="fr-FR" smtClean="0"/>
              <a:t>Le tourisme mondial est le moteur de l’économie mondiale par ses impacts physiques et financiers</a:t>
            </a:r>
          </a:p>
          <a:p>
            <a:pPr marL="252413" indent="-252413">
              <a:spcBef>
                <a:spcPct val="0"/>
              </a:spcBef>
              <a:buClr>
                <a:srgbClr val="7F7F7F"/>
              </a:buClr>
              <a:buSzPct val="94000"/>
              <a:buFont typeface="Calibri" pitchFamily="34" charset="0"/>
              <a:buChar char="»"/>
            </a:pPr>
            <a:endParaRPr lang="fr-FR" smtClean="0">
              <a:solidFill>
                <a:srgbClr val="404040"/>
              </a:solidFill>
            </a:endParaRPr>
          </a:p>
          <a:p>
            <a:pPr marL="252413" indent="-252413">
              <a:spcBef>
                <a:spcPct val="0"/>
              </a:spcBef>
              <a:buClr>
                <a:srgbClr val="7F7F7F"/>
              </a:buClr>
              <a:buSzPct val="94000"/>
            </a:pPr>
            <a:r>
              <a:rPr lang="fr-FR" sz="1500" b="1" smtClean="0">
                <a:solidFill>
                  <a:srgbClr val="953735"/>
                </a:solidFill>
                <a:latin typeface="Arial" charset="0"/>
              </a:rPr>
              <a:t>Introduction : </a:t>
            </a:r>
            <a:r>
              <a:rPr lang="fr-FR" b="1" smtClean="0">
                <a:solidFill>
                  <a:srgbClr val="E8481C"/>
                </a:solidFill>
                <a:latin typeface="Arial" charset="0"/>
              </a:rPr>
              <a:t>Les déterminants du tourisme</a:t>
            </a:r>
            <a:endParaRPr lang="fr-FR" b="1" smtClean="0">
              <a:solidFill>
                <a:srgbClr val="404040"/>
              </a:solidFill>
            </a:endParaRPr>
          </a:p>
          <a:p>
            <a:pPr marL="252413" indent="-252413">
              <a:spcBef>
                <a:spcPct val="0"/>
              </a:spcBef>
              <a:buClr>
                <a:srgbClr val="7F7F7F"/>
              </a:buClr>
              <a:buSzPct val="94000"/>
              <a:buFont typeface="Calibri" pitchFamily="34" charset="0"/>
              <a:buChar char="»"/>
            </a:pPr>
            <a:r>
              <a:rPr lang="fr-FR" smtClean="0">
                <a:solidFill>
                  <a:srgbClr val="404040"/>
                </a:solidFill>
              </a:rPr>
              <a:t>La résilience</a:t>
            </a:r>
            <a:endParaRPr lang="fr-FR" b="1" smtClean="0">
              <a:solidFill>
                <a:srgbClr val="FD9803"/>
              </a:solidFill>
            </a:endParaRP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L’investissement</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qualité des services  ( formation etc.)</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préservation des atouts touristiques</a:t>
            </a:r>
          </a:p>
          <a:p>
            <a:pPr marL="252413" indent="-252413">
              <a:spcBef>
                <a:spcPct val="0"/>
              </a:spcBef>
            </a:pPr>
            <a:endParaRPr lang="fr-FR" smtClean="0"/>
          </a:p>
        </p:txBody>
      </p:sp>
      <p:sp>
        <p:nvSpPr>
          <p:cNvPr id="52228" name="Slide Number Placeholder 3"/>
          <p:cNvSpPr>
            <a:spLocks noGrp="1"/>
          </p:cNvSpPr>
          <p:nvPr>
            <p:ph type="sldNum" sz="quarter" idx="5"/>
          </p:nvPr>
        </p:nvSpPr>
        <p:spPr>
          <a:noFill/>
        </p:spPr>
        <p:txBody>
          <a:bodyPr/>
          <a:lstStyle/>
          <a:p>
            <a:fld id="{4BB88CA4-85BF-48D1-81E8-36D9F28EB038}" type="slidenum">
              <a:rPr lang="fr-FR" smtClean="0">
                <a:solidFill>
                  <a:srgbClr val="000000"/>
                </a:solidFill>
                <a:cs typeface="Arial" charset="0"/>
              </a:rPr>
              <a:pPr/>
              <a:t>8</a:t>
            </a:fld>
            <a:endParaRPr lang="fr-FR" smtClean="0">
              <a:solidFill>
                <a:srgbClr val="000000"/>
              </a:solidFill>
              <a:cs typeface="Arial" charset="0"/>
            </a:endParaRPr>
          </a:p>
        </p:txBody>
      </p:sp>
    </p:spTree>
    <p:extLst>
      <p:ext uri="{BB962C8B-B14F-4D97-AF65-F5344CB8AC3E}">
        <p14:creationId xmlns:p14="http://schemas.microsoft.com/office/powerpoint/2010/main" val="837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fld id="{FDCE31C7-2BF8-4B8B-AB3D-C5F91F2ABDD9}" type="datetime1">
              <a:rPr lang="fr-FR" smtClean="0"/>
              <a:pPr>
                <a:defRPr/>
              </a:pPr>
              <a:t>21/04/2017</a:t>
            </a:fld>
            <a:endParaRPr lang="fr-FR"/>
          </a:p>
        </p:txBody>
      </p:sp>
      <p:sp>
        <p:nvSpPr>
          <p:cNvPr id="5" name="Espace réservé du numéro de diapositive 4"/>
          <p:cNvSpPr>
            <a:spLocks noGrp="1"/>
          </p:cNvSpPr>
          <p:nvPr>
            <p:ph type="sldNum" sz="quarter" idx="11"/>
          </p:nvPr>
        </p:nvSpPr>
        <p:spPr/>
        <p:txBody>
          <a:bodyPr/>
          <a:lstStyle/>
          <a:p>
            <a:pPr>
              <a:defRPr/>
            </a:pPr>
            <a:fld id="{AAFDF303-AD17-4490-881C-C59982133DE4}" type="slidenum">
              <a:rPr lang="fr-FR" smtClean="0"/>
              <a:pPr>
                <a:defRPr/>
              </a:pPr>
              <a:t>17</a:t>
            </a:fld>
            <a:endParaRPr lang="fr-FR"/>
          </a:p>
        </p:txBody>
      </p:sp>
    </p:spTree>
    <p:extLst>
      <p:ext uri="{BB962C8B-B14F-4D97-AF65-F5344CB8AC3E}">
        <p14:creationId xmlns:p14="http://schemas.microsoft.com/office/powerpoint/2010/main" val="8776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2888" indent="-242888">
              <a:spcBef>
                <a:spcPct val="0"/>
              </a:spcBef>
              <a:buClr>
                <a:srgbClr val="7F7F7F"/>
              </a:buClr>
              <a:buSzPct val="94000"/>
              <a:buFont typeface="Calibri" pitchFamily="34" charset="0"/>
              <a:buChar char="»"/>
            </a:pPr>
            <a:r>
              <a:rPr lang="fr-FR" smtClean="0"/>
              <a:t>Le tourisme mondial est le moteur de l’économie mondiale par ses impacts physiques et financiers</a:t>
            </a:r>
          </a:p>
          <a:p>
            <a:pPr marL="242888" indent="-242888">
              <a:spcBef>
                <a:spcPct val="0"/>
              </a:spcBef>
              <a:buClr>
                <a:srgbClr val="7F7F7F"/>
              </a:buClr>
              <a:buSzPct val="94000"/>
              <a:buFont typeface="Calibri" pitchFamily="34" charset="0"/>
              <a:buChar char="»"/>
            </a:pPr>
            <a:endParaRPr lang="fr-FR" smtClean="0">
              <a:solidFill>
                <a:srgbClr val="404040"/>
              </a:solidFill>
            </a:endParaRPr>
          </a:p>
          <a:p>
            <a:pPr marL="242888" indent="-242888">
              <a:spcBef>
                <a:spcPct val="0"/>
              </a:spcBef>
              <a:buClr>
                <a:srgbClr val="7F7F7F"/>
              </a:buClr>
              <a:buSzPct val="94000"/>
            </a:pPr>
            <a:r>
              <a:rPr lang="fr-FR" sz="1500" b="1" smtClean="0">
                <a:solidFill>
                  <a:srgbClr val="953735"/>
                </a:solidFill>
                <a:latin typeface="Arial" pitchFamily="34" charset="0"/>
              </a:rPr>
              <a:t>Introduction : </a:t>
            </a:r>
            <a:r>
              <a:rPr lang="fr-FR" b="1" smtClean="0">
                <a:solidFill>
                  <a:srgbClr val="E8481C"/>
                </a:solidFill>
                <a:latin typeface="Arial" pitchFamily="34" charset="0"/>
              </a:rPr>
              <a:t>Les déterminants du tourisme</a:t>
            </a:r>
            <a:endParaRPr lang="fr-FR" b="1" smtClean="0">
              <a:solidFill>
                <a:srgbClr val="404040"/>
              </a:solidFill>
            </a:endParaRPr>
          </a:p>
          <a:p>
            <a:pPr marL="242888" indent="-242888">
              <a:spcBef>
                <a:spcPct val="0"/>
              </a:spcBef>
              <a:buClr>
                <a:srgbClr val="7F7F7F"/>
              </a:buClr>
              <a:buSzPct val="94000"/>
              <a:buFont typeface="Calibri" pitchFamily="34" charset="0"/>
              <a:buChar char="»"/>
            </a:pPr>
            <a:r>
              <a:rPr lang="fr-FR" smtClean="0">
                <a:solidFill>
                  <a:srgbClr val="404040"/>
                </a:solidFill>
              </a:rPr>
              <a:t>La résilience</a:t>
            </a:r>
            <a:endParaRPr lang="fr-FR" b="1" smtClean="0">
              <a:solidFill>
                <a:srgbClr val="FD9803"/>
              </a:solidFill>
            </a:endParaRPr>
          </a:p>
          <a:p>
            <a:pPr marL="242888" indent="-242888">
              <a:lnSpc>
                <a:spcPct val="80000"/>
              </a:lnSpc>
              <a:spcBef>
                <a:spcPct val="0"/>
              </a:spcBef>
              <a:buClr>
                <a:srgbClr val="7F7F7F"/>
              </a:buClr>
              <a:buSzPct val="94000"/>
              <a:buFont typeface="Calibri" pitchFamily="34" charset="0"/>
              <a:buChar char="»"/>
            </a:pPr>
            <a:r>
              <a:rPr lang="fr-FR" smtClean="0">
                <a:solidFill>
                  <a:srgbClr val="404040"/>
                </a:solidFill>
              </a:rPr>
              <a:t>L’investissement</a:t>
            </a:r>
          </a:p>
          <a:p>
            <a:pPr marL="242888" indent="-242888">
              <a:lnSpc>
                <a:spcPct val="80000"/>
              </a:lnSpc>
              <a:spcBef>
                <a:spcPct val="0"/>
              </a:spcBef>
              <a:buClr>
                <a:srgbClr val="7F7F7F"/>
              </a:buClr>
              <a:buSzPct val="94000"/>
              <a:buFont typeface="Calibri" pitchFamily="34" charset="0"/>
              <a:buChar char="»"/>
            </a:pPr>
            <a:r>
              <a:rPr lang="fr-FR" smtClean="0">
                <a:solidFill>
                  <a:srgbClr val="404040"/>
                </a:solidFill>
              </a:rPr>
              <a:t>La qualité des services  ( formation etc.)</a:t>
            </a:r>
          </a:p>
          <a:p>
            <a:pPr marL="242888" indent="-242888">
              <a:lnSpc>
                <a:spcPct val="80000"/>
              </a:lnSpc>
              <a:spcBef>
                <a:spcPct val="0"/>
              </a:spcBef>
              <a:buClr>
                <a:srgbClr val="7F7F7F"/>
              </a:buClr>
              <a:buSzPct val="94000"/>
              <a:buFont typeface="Calibri" pitchFamily="34" charset="0"/>
              <a:buChar char="»"/>
            </a:pPr>
            <a:r>
              <a:rPr lang="fr-FR" smtClean="0">
                <a:solidFill>
                  <a:srgbClr val="404040"/>
                </a:solidFill>
              </a:rPr>
              <a:t>La préservation des atouts touristiques</a:t>
            </a:r>
          </a:p>
          <a:p>
            <a:pPr marL="242888" indent="-242888">
              <a:spcBef>
                <a:spcPct val="0"/>
              </a:spcBef>
            </a:pPr>
            <a:endParaRPr lang="fr-FR"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Narrow Bold"/>
                <a:ea typeface="MS PGothic" pitchFamily="34" charset="-128"/>
              </a:defRPr>
            </a:lvl1pPr>
            <a:lvl2pPr marL="742950" indent="-285750" eaLnBrk="0" hangingPunct="0">
              <a:defRPr sz="3200">
                <a:solidFill>
                  <a:schemeClr val="tx2"/>
                </a:solidFill>
                <a:latin typeface="Arial Narrow Bold"/>
                <a:ea typeface="MS PGothic" pitchFamily="34" charset="-128"/>
              </a:defRPr>
            </a:lvl2pPr>
            <a:lvl3pPr marL="1143000" indent="-228600" eaLnBrk="0" hangingPunct="0">
              <a:defRPr sz="3200">
                <a:solidFill>
                  <a:schemeClr val="tx2"/>
                </a:solidFill>
                <a:latin typeface="Arial Narrow Bold"/>
                <a:ea typeface="MS PGothic" pitchFamily="34" charset="-128"/>
              </a:defRPr>
            </a:lvl3pPr>
            <a:lvl4pPr marL="1600200" indent="-228600" eaLnBrk="0" hangingPunct="0">
              <a:defRPr sz="3200">
                <a:solidFill>
                  <a:schemeClr val="tx2"/>
                </a:solidFill>
                <a:latin typeface="Arial Narrow Bold"/>
                <a:ea typeface="MS PGothic" pitchFamily="34" charset="-128"/>
              </a:defRPr>
            </a:lvl4pPr>
            <a:lvl5pPr marL="2057400" indent="-228600" eaLnBrk="0" hangingPunct="0">
              <a:defRPr sz="3200">
                <a:solidFill>
                  <a:schemeClr val="tx2"/>
                </a:solidFill>
                <a:latin typeface="Arial Narrow Bold"/>
                <a:ea typeface="MS PGothic" pitchFamily="34" charset="-128"/>
              </a:defRPr>
            </a:lvl5pPr>
            <a:lvl6pPr marL="2514600" indent="-228600" defTabSz="457200" eaLnBrk="0" fontAlgn="base" hangingPunct="0">
              <a:spcBef>
                <a:spcPct val="0"/>
              </a:spcBef>
              <a:spcAft>
                <a:spcPct val="0"/>
              </a:spcAft>
              <a:defRPr sz="3200">
                <a:solidFill>
                  <a:schemeClr val="tx2"/>
                </a:solidFill>
                <a:latin typeface="Arial Narrow Bold"/>
                <a:ea typeface="MS PGothic" pitchFamily="34" charset="-128"/>
              </a:defRPr>
            </a:lvl6pPr>
            <a:lvl7pPr marL="2971800" indent="-228600" defTabSz="457200" eaLnBrk="0" fontAlgn="base" hangingPunct="0">
              <a:spcBef>
                <a:spcPct val="0"/>
              </a:spcBef>
              <a:spcAft>
                <a:spcPct val="0"/>
              </a:spcAft>
              <a:defRPr sz="3200">
                <a:solidFill>
                  <a:schemeClr val="tx2"/>
                </a:solidFill>
                <a:latin typeface="Arial Narrow Bold"/>
                <a:ea typeface="MS PGothic" pitchFamily="34" charset="-128"/>
              </a:defRPr>
            </a:lvl7pPr>
            <a:lvl8pPr marL="3429000" indent="-228600" defTabSz="457200" eaLnBrk="0" fontAlgn="base" hangingPunct="0">
              <a:spcBef>
                <a:spcPct val="0"/>
              </a:spcBef>
              <a:spcAft>
                <a:spcPct val="0"/>
              </a:spcAft>
              <a:defRPr sz="3200">
                <a:solidFill>
                  <a:schemeClr val="tx2"/>
                </a:solidFill>
                <a:latin typeface="Arial Narrow Bold"/>
                <a:ea typeface="MS PGothic" pitchFamily="34" charset="-128"/>
              </a:defRPr>
            </a:lvl8pPr>
            <a:lvl9pPr marL="3886200" indent="-228600" defTabSz="457200" eaLnBrk="0" fontAlgn="base" hangingPunct="0">
              <a:spcBef>
                <a:spcPct val="0"/>
              </a:spcBef>
              <a:spcAft>
                <a:spcPct val="0"/>
              </a:spcAft>
              <a:defRPr sz="3200">
                <a:solidFill>
                  <a:schemeClr val="tx2"/>
                </a:solidFill>
                <a:latin typeface="Arial Narrow Bold"/>
                <a:ea typeface="MS PGothic" pitchFamily="34" charset="-128"/>
              </a:defRPr>
            </a:lvl9pPr>
          </a:lstStyle>
          <a:p>
            <a:pPr eaLnBrk="1" hangingPunct="1"/>
            <a:fld id="{4514056A-8713-4199-99EF-A602C8FB9C68}" type="slidenum">
              <a:rPr lang="fr-FR" sz="1200" smtClean="0">
                <a:solidFill>
                  <a:srgbClr val="000000"/>
                </a:solidFill>
                <a:latin typeface="Calibri" pitchFamily="34" charset="0"/>
                <a:cs typeface="Arial" pitchFamily="34" charset="0"/>
              </a:rPr>
              <a:pPr eaLnBrk="1" hangingPunct="1"/>
              <a:t>20</a:t>
            </a:fld>
            <a:endParaRPr lang="fr-FR" sz="1200" smtClean="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96402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252413" indent="-252413">
              <a:spcBef>
                <a:spcPct val="0"/>
              </a:spcBef>
              <a:buClr>
                <a:srgbClr val="7F7F7F"/>
              </a:buClr>
              <a:buSzPct val="94000"/>
              <a:buFont typeface="Calibri" pitchFamily="34" charset="0"/>
              <a:buChar char="»"/>
            </a:pPr>
            <a:r>
              <a:rPr lang="fr-FR" smtClean="0"/>
              <a:t>Le tourisme mondial est le moteur de l’économie mondiale par ses impacts physiques et financiers</a:t>
            </a:r>
          </a:p>
          <a:p>
            <a:pPr marL="252413" indent="-252413">
              <a:spcBef>
                <a:spcPct val="0"/>
              </a:spcBef>
              <a:buClr>
                <a:srgbClr val="7F7F7F"/>
              </a:buClr>
              <a:buSzPct val="94000"/>
              <a:buFont typeface="Calibri" pitchFamily="34" charset="0"/>
              <a:buChar char="»"/>
            </a:pPr>
            <a:endParaRPr lang="fr-FR" smtClean="0">
              <a:solidFill>
                <a:srgbClr val="404040"/>
              </a:solidFill>
            </a:endParaRPr>
          </a:p>
          <a:p>
            <a:pPr marL="252413" indent="-252413">
              <a:spcBef>
                <a:spcPct val="0"/>
              </a:spcBef>
              <a:buClr>
                <a:srgbClr val="7F7F7F"/>
              </a:buClr>
              <a:buSzPct val="94000"/>
            </a:pPr>
            <a:r>
              <a:rPr lang="fr-FR" sz="1500" b="1" smtClean="0">
                <a:solidFill>
                  <a:srgbClr val="953735"/>
                </a:solidFill>
                <a:latin typeface="Arial" charset="0"/>
              </a:rPr>
              <a:t>Introduction : </a:t>
            </a:r>
            <a:r>
              <a:rPr lang="fr-FR" b="1" smtClean="0">
                <a:solidFill>
                  <a:srgbClr val="E8481C"/>
                </a:solidFill>
                <a:latin typeface="Arial" charset="0"/>
              </a:rPr>
              <a:t>Les déterminants du tourisme</a:t>
            </a:r>
            <a:endParaRPr lang="fr-FR" b="1" smtClean="0">
              <a:solidFill>
                <a:srgbClr val="404040"/>
              </a:solidFill>
            </a:endParaRPr>
          </a:p>
          <a:p>
            <a:pPr marL="252413" indent="-252413">
              <a:spcBef>
                <a:spcPct val="0"/>
              </a:spcBef>
              <a:buClr>
                <a:srgbClr val="7F7F7F"/>
              </a:buClr>
              <a:buSzPct val="94000"/>
              <a:buFont typeface="Calibri" pitchFamily="34" charset="0"/>
              <a:buChar char="»"/>
            </a:pPr>
            <a:r>
              <a:rPr lang="fr-FR" smtClean="0">
                <a:solidFill>
                  <a:srgbClr val="404040"/>
                </a:solidFill>
              </a:rPr>
              <a:t>La résilience</a:t>
            </a:r>
            <a:endParaRPr lang="fr-FR" b="1" smtClean="0">
              <a:solidFill>
                <a:srgbClr val="FD9803"/>
              </a:solidFill>
            </a:endParaRP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L’investissement</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qualité des services  ( formation etc.)</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préservation des atouts touristiques</a:t>
            </a:r>
          </a:p>
          <a:p>
            <a:pPr marL="252413" indent="-252413">
              <a:spcBef>
                <a:spcPct val="0"/>
              </a:spcBef>
            </a:pPr>
            <a:endParaRPr lang="fr-FR" smtClean="0"/>
          </a:p>
        </p:txBody>
      </p:sp>
      <p:sp>
        <p:nvSpPr>
          <p:cNvPr id="53252" name="Slide Number Placeholder 3"/>
          <p:cNvSpPr>
            <a:spLocks noGrp="1"/>
          </p:cNvSpPr>
          <p:nvPr>
            <p:ph type="sldNum" sz="quarter" idx="5"/>
          </p:nvPr>
        </p:nvSpPr>
        <p:spPr>
          <a:noFill/>
        </p:spPr>
        <p:txBody>
          <a:bodyPr/>
          <a:lstStyle/>
          <a:p>
            <a:fld id="{C328A356-7BAB-49D3-997B-B25BD474FB08}" type="slidenum">
              <a:rPr lang="fr-FR" smtClean="0">
                <a:solidFill>
                  <a:srgbClr val="000000"/>
                </a:solidFill>
                <a:cs typeface="Arial" charset="0"/>
              </a:rPr>
              <a:pPr/>
              <a:t>21</a:t>
            </a:fld>
            <a:endParaRPr lang="fr-FR" smtClean="0">
              <a:solidFill>
                <a:srgbClr val="000000"/>
              </a:solidFill>
              <a:cs typeface="Arial" charset="0"/>
            </a:endParaRPr>
          </a:p>
        </p:txBody>
      </p:sp>
    </p:spTree>
    <p:extLst>
      <p:ext uri="{BB962C8B-B14F-4D97-AF65-F5344CB8AC3E}">
        <p14:creationId xmlns:p14="http://schemas.microsoft.com/office/powerpoint/2010/main" val="293015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marL="252413" indent="-252413">
              <a:spcBef>
                <a:spcPct val="0"/>
              </a:spcBef>
              <a:buClr>
                <a:srgbClr val="7F7F7F"/>
              </a:buClr>
              <a:buSzPct val="94000"/>
              <a:buFont typeface="Calibri" pitchFamily="34" charset="0"/>
              <a:buChar char="»"/>
            </a:pPr>
            <a:r>
              <a:rPr lang="fr-FR" smtClean="0"/>
              <a:t>Le tourisme mondial est le moteur de l’économie mondiale par ses impacts physiques et financiers</a:t>
            </a:r>
          </a:p>
          <a:p>
            <a:pPr marL="252413" indent="-252413">
              <a:spcBef>
                <a:spcPct val="0"/>
              </a:spcBef>
              <a:buClr>
                <a:srgbClr val="7F7F7F"/>
              </a:buClr>
              <a:buSzPct val="94000"/>
              <a:buFont typeface="Calibri" pitchFamily="34" charset="0"/>
              <a:buChar char="»"/>
            </a:pPr>
            <a:endParaRPr lang="fr-FR" smtClean="0">
              <a:solidFill>
                <a:srgbClr val="404040"/>
              </a:solidFill>
            </a:endParaRPr>
          </a:p>
          <a:p>
            <a:pPr marL="252413" indent="-252413">
              <a:spcBef>
                <a:spcPct val="0"/>
              </a:spcBef>
              <a:buClr>
                <a:srgbClr val="7F7F7F"/>
              </a:buClr>
              <a:buSzPct val="94000"/>
            </a:pPr>
            <a:r>
              <a:rPr lang="fr-FR" sz="1500" b="1" smtClean="0">
                <a:solidFill>
                  <a:srgbClr val="953735"/>
                </a:solidFill>
                <a:latin typeface="Arial" charset="0"/>
              </a:rPr>
              <a:t>Introduction : </a:t>
            </a:r>
            <a:r>
              <a:rPr lang="fr-FR" b="1" smtClean="0">
                <a:solidFill>
                  <a:srgbClr val="E8481C"/>
                </a:solidFill>
                <a:latin typeface="Arial" charset="0"/>
              </a:rPr>
              <a:t>Les déterminants du tourisme</a:t>
            </a:r>
            <a:endParaRPr lang="fr-FR" b="1" smtClean="0">
              <a:solidFill>
                <a:srgbClr val="404040"/>
              </a:solidFill>
            </a:endParaRPr>
          </a:p>
          <a:p>
            <a:pPr marL="252413" indent="-252413">
              <a:spcBef>
                <a:spcPct val="0"/>
              </a:spcBef>
              <a:buClr>
                <a:srgbClr val="7F7F7F"/>
              </a:buClr>
              <a:buSzPct val="94000"/>
              <a:buFont typeface="Calibri" pitchFamily="34" charset="0"/>
              <a:buChar char="»"/>
            </a:pPr>
            <a:r>
              <a:rPr lang="fr-FR" smtClean="0">
                <a:solidFill>
                  <a:srgbClr val="404040"/>
                </a:solidFill>
              </a:rPr>
              <a:t>La résilience</a:t>
            </a:r>
            <a:endParaRPr lang="fr-FR" b="1" smtClean="0">
              <a:solidFill>
                <a:srgbClr val="FD9803"/>
              </a:solidFill>
            </a:endParaRP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L’investissement</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qualité des services  ( formation etc.)</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préservation des atouts touristiques</a:t>
            </a:r>
          </a:p>
          <a:p>
            <a:pPr marL="252413" indent="-252413">
              <a:spcBef>
                <a:spcPct val="0"/>
              </a:spcBef>
            </a:pPr>
            <a:endParaRPr lang="fr-FR" smtClean="0"/>
          </a:p>
        </p:txBody>
      </p:sp>
      <p:sp>
        <p:nvSpPr>
          <p:cNvPr id="54276" name="Slide Number Placeholder 3"/>
          <p:cNvSpPr>
            <a:spLocks noGrp="1"/>
          </p:cNvSpPr>
          <p:nvPr>
            <p:ph type="sldNum" sz="quarter" idx="5"/>
          </p:nvPr>
        </p:nvSpPr>
        <p:spPr>
          <a:noFill/>
        </p:spPr>
        <p:txBody>
          <a:bodyPr/>
          <a:lstStyle/>
          <a:p>
            <a:fld id="{8668BF3D-F76B-41DE-A304-88ABD61FF776}" type="slidenum">
              <a:rPr lang="fr-FR" smtClean="0">
                <a:solidFill>
                  <a:srgbClr val="000000"/>
                </a:solidFill>
                <a:cs typeface="Arial" charset="0"/>
              </a:rPr>
              <a:pPr/>
              <a:t>22</a:t>
            </a:fld>
            <a:endParaRPr lang="fr-FR" smtClean="0">
              <a:solidFill>
                <a:srgbClr val="000000"/>
              </a:solidFill>
              <a:cs typeface="Arial" charset="0"/>
            </a:endParaRPr>
          </a:p>
        </p:txBody>
      </p:sp>
    </p:spTree>
    <p:extLst>
      <p:ext uri="{BB962C8B-B14F-4D97-AF65-F5344CB8AC3E}">
        <p14:creationId xmlns:p14="http://schemas.microsoft.com/office/powerpoint/2010/main" val="168240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252413" indent="-252413">
              <a:spcBef>
                <a:spcPct val="0"/>
              </a:spcBef>
              <a:buClr>
                <a:srgbClr val="7F7F7F"/>
              </a:buClr>
              <a:buSzPct val="94000"/>
              <a:buFont typeface="Calibri" pitchFamily="34" charset="0"/>
              <a:buChar char="»"/>
            </a:pPr>
            <a:r>
              <a:rPr lang="fr-FR" smtClean="0"/>
              <a:t>Le tourisme mondial est le moteur de l’économie mondiale par ses impacts physiques et financiers</a:t>
            </a:r>
          </a:p>
          <a:p>
            <a:pPr marL="252413" indent="-252413">
              <a:spcBef>
                <a:spcPct val="0"/>
              </a:spcBef>
              <a:buClr>
                <a:srgbClr val="7F7F7F"/>
              </a:buClr>
              <a:buSzPct val="94000"/>
              <a:buFont typeface="Calibri" pitchFamily="34" charset="0"/>
              <a:buChar char="»"/>
            </a:pPr>
            <a:endParaRPr lang="fr-FR" smtClean="0">
              <a:solidFill>
                <a:srgbClr val="404040"/>
              </a:solidFill>
            </a:endParaRPr>
          </a:p>
          <a:p>
            <a:pPr marL="252413" indent="-252413">
              <a:spcBef>
                <a:spcPct val="0"/>
              </a:spcBef>
              <a:buClr>
                <a:srgbClr val="7F7F7F"/>
              </a:buClr>
              <a:buSzPct val="94000"/>
            </a:pPr>
            <a:r>
              <a:rPr lang="fr-FR" sz="1500" b="1" smtClean="0">
                <a:solidFill>
                  <a:srgbClr val="953735"/>
                </a:solidFill>
                <a:latin typeface="Arial" charset="0"/>
              </a:rPr>
              <a:t>Introduction : </a:t>
            </a:r>
            <a:r>
              <a:rPr lang="fr-FR" b="1" smtClean="0">
                <a:solidFill>
                  <a:srgbClr val="E8481C"/>
                </a:solidFill>
                <a:latin typeface="Arial" charset="0"/>
              </a:rPr>
              <a:t>Les déterminants du tourisme</a:t>
            </a:r>
            <a:endParaRPr lang="fr-FR" b="1" smtClean="0">
              <a:solidFill>
                <a:srgbClr val="404040"/>
              </a:solidFill>
            </a:endParaRPr>
          </a:p>
          <a:p>
            <a:pPr marL="252413" indent="-252413">
              <a:spcBef>
                <a:spcPct val="0"/>
              </a:spcBef>
              <a:buClr>
                <a:srgbClr val="7F7F7F"/>
              </a:buClr>
              <a:buSzPct val="94000"/>
              <a:buFont typeface="Calibri" pitchFamily="34" charset="0"/>
              <a:buChar char="»"/>
            </a:pPr>
            <a:r>
              <a:rPr lang="fr-FR" smtClean="0">
                <a:solidFill>
                  <a:srgbClr val="404040"/>
                </a:solidFill>
              </a:rPr>
              <a:t>La résilience</a:t>
            </a:r>
            <a:endParaRPr lang="fr-FR" b="1" smtClean="0">
              <a:solidFill>
                <a:srgbClr val="FD9803"/>
              </a:solidFill>
            </a:endParaRP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L’investissement</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qualité des services  ( formation etc.)</a:t>
            </a:r>
          </a:p>
          <a:p>
            <a:pPr marL="252413" indent="-252413">
              <a:lnSpc>
                <a:spcPct val="80000"/>
              </a:lnSpc>
              <a:spcBef>
                <a:spcPct val="0"/>
              </a:spcBef>
              <a:buClr>
                <a:srgbClr val="7F7F7F"/>
              </a:buClr>
              <a:buSzPct val="94000"/>
              <a:buFont typeface="Calibri" pitchFamily="34" charset="0"/>
              <a:buChar char="»"/>
            </a:pPr>
            <a:r>
              <a:rPr lang="fr-FR" smtClean="0">
                <a:solidFill>
                  <a:srgbClr val="404040"/>
                </a:solidFill>
              </a:rPr>
              <a:t>La préservation des atouts touristiques</a:t>
            </a:r>
          </a:p>
          <a:p>
            <a:pPr marL="252413" indent="-252413">
              <a:spcBef>
                <a:spcPct val="0"/>
              </a:spcBef>
            </a:pPr>
            <a:endParaRPr lang="fr-FR" smtClean="0"/>
          </a:p>
        </p:txBody>
      </p:sp>
      <p:sp>
        <p:nvSpPr>
          <p:cNvPr id="55300" name="Slide Number Placeholder 3"/>
          <p:cNvSpPr>
            <a:spLocks noGrp="1"/>
          </p:cNvSpPr>
          <p:nvPr>
            <p:ph type="sldNum" sz="quarter" idx="5"/>
          </p:nvPr>
        </p:nvSpPr>
        <p:spPr>
          <a:noFill/>
        </p:spPr>
        <p:txBody>
          <a:bodyPr/>
          <a:lstStyle/>
          <a:p>
            <a:fld id="{E151D2A3-828C-4147-83C5-F5A0918D946B}" type="slidenum">
              <a:rPr lang="fr-FR" smtClean="0">
                <a:solidFill>
                  <a:srgbClr val="000000"/>
                </a:solidFill>
                <a:cs typeface="Arial" charset="0"/>
              </a:rPr>
              <a:pPr/>
              <a:t>23</a:t>
            </a:fld>
            <a:endParaRPr lang="fr-FR" smtClean="0">
              <a:solidFill>
                <a:srgbClr val="000000"/>
              </a:solidFill>
              <a:cs typeface="Arial" charset="0"/>
            </a:endParaRPr>
          </a:p>
        </p:txBody>
      </p:sp>
    </p:spTree>
    <p:extLst>
      <p:ext uri="{BB962C8B-B14F-4D97-AF65-F5344CB8AC3E}">
        <p14:creationId xmlns:p14="http://schemas.microsoft.com/office/powerpoint/2010/main" val="62040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p:spPr>
        <p:txBody>
          <a:bodyPr/>
          <a:lstStyle/>
          <a:p>
            <a:endParaRPr lang="fr-FR" smtClean="0"/>
          </a:p>
        </p:txBody>
      </p:sp>
      <p:sp>
        <p:nvSpPr>
          <p:cNvPr id="56324" name="Espace réservé du numéro de diapositive 3"/>
          <p:cNvSpPr>
            <a:spLocks noGrp="1"/>
          </p:cNvSpPr>
          <p:nvPr>
            <p:ph type="sldNum" sz="quarter" idx="5"/>
          </p:nvPr>
        </p:nvSpPr>
        <p:spPr>
          <a:noFill/>
        </p:spPr>
        <p:txBody>
          <a:bodyPr/>
          <a:lstStyle/>
          <a:p>
            <a:fld id="{58CA58F6-F387-4322-9A23-CA5637D19CDF}" type="slidenum">
              <a:rPr lang="fr-FR" smtClean="0">
                <a:cs typeface="Arial" charset="0"/>
              </a:rPr>
              <a:pPr/>
              <a:t>25</a:t>
            </a:fld>
            <a:endParaRPr lang="fr-FR" smtClean="0">
              <a:cs typeface="Arial" charset="0"/>
            </a:endParaRPr>
          </a:p>
        </p:txBody>
      </p:sp>
    </p:spTree>
    <p:extLst>
      <p:ext uri="{BB962C8B-B14F-4D97-AF65-F5344CB8AC3E}">
        <p14:creationId xmlns:p14="http://schemas.microsoft.com/office/powerpoint/2010/main" val="318119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80135" y="960122"/>
            <a:ext cx="12241530" cy="6720840"/>
          </a:xfrm>
        </p:spPr>
        <p:txBody>
          <a:bodyPr anchor="b">
            <a:noAutofit/>
          </a:bodyPr>
          <a:lstStyle>
            <a:lvl1pPr>
              <a:lnSpc>
                <a:spcPct val="100000"/>
              </a:lnSpc>
              <a:defRPr sz="12600"/>
            </a:lvl1pPr>
          </a:lstStyle>
          <a:p>
            <a:r>
              <a:rPr lang="fr-FR" smtClean="0"/>
              <a:t>Modifiez le style du titre</a:t>
            </a:r>
            <a:endParaRPr lang="en-US" dirty="0"/>
          </a:p>
        </p:txBody>
      </p:sp>
      <p:sp>
        <p:nvSpPr>
          <p:cNvPr id="3" name="Subtitle 2"/>
          <p:cNvSpPr>
            <a:spLocks noGrp="1"/>
          </p:cNvSpPr>
          <p:nvPr>
            <p:ph type="subTitle" idx="1"/>
          </p:nvPr>
        </p:nvSpPr>
        <p:spPr>
          <a:xfrm>
            <a:off x="2160270" y="7800975"/>
            <a:ext cx="10081260" cy="1920240"/>
          </a:xfrm>
        </p:spPr>
        <p:txBody>
          <a:bodyPr>
            <a:normAutofit/>
          </a:bodyPr>
          <a:lstStyle>
            <a:lvl1pPr marL="0" indent="0" algn="ctr">
              <a:buNone/>
              <a:defRPr sz="3800">
                <a:solidFill>
                  <a:schemeClr val="tx1">
                    <a:tint val="75000"/>
                  </a:schemeClr>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pPr>
              <a:defRPr/>
            </a:pPr>
            <a:fld id="{E77DBD54-716B-4617-BDBA-D7FA73A2F47D}" type="datetime4">
              <a:rPr lang="en-US" smtClean="0"/>
              <a:pPr>
                <a:defRPr/>
              </a:pPr>
              <a:t>April 21, 2017</a:t>
            </a:fld>
            <a:endParaRPr lang="en-US"/>
          </a:p>
        </p:txBody>
      </p:sp>
      <p:sp>
        <p:nvSpPr>
          <p:cNvPr id="8" name="Slide Number Placeholder 7"/>
          <p:cNvSpPr>
            <a:spLocks noGrp="1"/>
          </p:cNvSpPr>
          <p:nvPr>
            <p:ph type="sldNum" sz="quarter" idx="11"/>
          </p:nvPr>
        </p:nvSpPr>
        <p:spPr/>
        <p:txBody>
          <a:bodyPr/>
          <a:lstStyle/>
          <a:p>
            <a:pPr>
              <a:defRPr/>
            </a:pPr>
            <a:fld id="{B5A343EF-A09D-46F5-8155-6F3B9B3DE9BB}"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E1202C8F-C455-4C58-9B25-6F8C465D807A}" type="datetime4">
              <a:rPr lang="en-US" smtClean="0"/>
              <a:pPr>
                <a:defRPr/>
              </a:pPr>
              <a:t>April 21, 2017</a:t>
            </a:fld>
            <a:endParaRPr lang="en-US"/>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4FEBDA2-1730-4CD6-8864-4F6D0EE1904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5" y="432556"/>
            <a:ext cx="3240405" cy="921615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20090" y="432556"/>
            <a:ext cx="9481185" cy="921615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9D77F049-22C7-4AC4-8950-2A42721211F5}" type="datetime4">
              <a:rPr lang="en-US" smtClean="0"/>
              <a:pPr>
                <a:defRPr/>
              </a:pPr>
              <a:t>April 21, 2017</a:t>
            </a:fld>
            <a:endParaRPr lang="en-US"/>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0ADCE2DF-EF1F-4832-A159-14ED402F127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pPr>
              <a:defRPr/>
            </a:pPr>
            <a:fld id="{FCCE1E5E-1759-4A01-871E-8C5496AF908E}" type="datetime4">
              <a:rPr lang="en-US" smtClean="0"/>
              <a:pPr>
                <a:defRPr/>
              </a:pPr>
              <a:t>April 21, 2017</a:t>
            </a:fld>
            <a:endParaRPr lang="en-US"/>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D9A84C0-5591-4985-99A1-CF977FA957D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37643" y="2160271"/>
            <a:ext cx="12241530" cy="3945493"/>
          </a:xfrm>
        </p:spPr>
        <p:txBody>
          <a:bodyPr anchor="b"/>
          <a:lstStyle>
            <a:lvl1pPr algn="ctr" defTabSz="1440180" rtl="0" eaLnBrk="1" latinLnBrk="0" hangingPunct="1">
              <a:lnSpc>
                <a:spcPct val="100000"/>
              </a:lnSpc>
              <a:spcBef>
                <a:spcPct val="0"/>
              </a:spcBef>
              <a:buNone/>
              <a:defRPr lang="en-US" sz="7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1137643" y="6408303"/>
            <a:ext cx="12241530" cy="1782722"/>
          </a:xfrm>
        </p:spPr>
        <p:txBody>
          <a:bodyPr anchor="t"/>
          <a:lstStyle>
            <a:lvl1pPr marL="0" indent="0" algn="ctr">
              <a:buNone/>
              <a:defRPr sz="3200">
                <a:solidFill>
                  <a:schemeClr val="tx1">
                    <a:tint val="75000"/>
                  </a:schemeClr>
                </a:solidFill>
              </a:defRPr>
            </a:lvl1pPr>
            <a:lvl2pPr marL="720090" indent="0">
              <a:buNone/>
              <a:defRPr sz="2800">
                <a:solidFill>
                  <a:schemeClr val="tx1">
                    <a:tint val="75000"/>
                  </a:schemeClr>
                </a:solidFill>
              </a:defRPr>
            </a:lvl2pPr>
            <a:lvl3pPr marL="1440180" indent="0">
              <a:buNone/>
              <a:defRPr sz="2500">
                <a:solidFill>
                  <a:schemeClr val="tx1">
                    <a:tint val="75000"/>
                  </a:schemeClr>
                </a:solidFill>
              </a:defRPr>
            </a:lvl3pPr>
            <a:lvl4pPr marL="2160270" indent="0">
              <a:buNone/>
              <a:defRPr sz="2200">
                <a:solidFill>
                  <a:schemeClr val="tx1">
                    <a:tint val="75000"/>
                  </a:schemeClr>
                </a:solidFill>
              </a:defRPr>
            </a:lvl4pPr>
            <a:lvl5pPr marL="2880360" indent="0">
              <a:buNone/>
              <a:defRPr sz="2200">
                <a:solidFill>
                  <a:schemeClr val="tx1">
                    <a:tint val="75000"/>
                  </a:schemeClr>
                </a:solidFill>
              </a:defRPr>
            </a:lvl5pPr>
            <a:lvl6pPr marL="3600450" indent="0">
              <a:buNone/>
              <a:defRPr sz="2200">
                <a:solidFill>
                  <a:schemeClr val="tx1">
                    <a:tint val="75000"/>
                  </a:schemeClr>
                </a:solidFill>
              </a:defRPr>
            </a:lvl6pPr>
            <a:lvl7pPr marL="4320540" indent="0">
              <a:buNone/>
              <a:defRPr sz="2200">
                <a:solidFill>
                  <a:schemeClr val="tx1">
                    <a:tint val="75000"/>
                  </a:schemeClr>
                </a:solidFill>
              </a:defRPr>
            </a:lvl7pPr>
            <a:lvl8pPr marL="5040630" indent="0">
              <a:buNone/>
              <a:defRPr sz="2200">
                <a:solidFill>
                  <a:schemeClr val="tx1">
                    <a:tint val="75000"/>
                  </a:schemeClr>
                </a:solidFill>
              </a:defRPr>
            </a:lvl8pPr>
            <a:lvl9pPr marL="5760720" indent="0">
              <a:buNone/>
              <a:defRPr sz="2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04637105-A433-4345-8028-CFD15882DF32}" type="datetime4">
              <a:rPr lang="en-US" smtClean="0"/>
              <a:pPr>
                <a:defRPr/>
              </a:pPr>
              <a:t>April 21, 2017</a:t>
            </a:fld>
            <a:endParaRPr lang="en-US"/>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E6B2B97-4219-4213-ACE0-4FE1DDA9E8C2}" type="slidenum">
              <a:rPr lang="en-US" smtClean="0"/>
              <a:pPr>
                <a:defRPr/>
              </a:pPr>
              <a:t>‹#›</a:t>
            </a:fld>
            <a:endParaRPr lang="en-US"/>
          </a:p>
        </p:txBody>
      </p:sp>
      <p:sp>
        <p:nvSpPr>
          <p:cNvPr id="7" name="Oval 6"/>
          <p:cNvSpPr/>
          <p:nvPr/>
        </p:nvSpPr>
        <p:spPr>
          <a:xfrm>
            <a:off x="7080885" y="6180772"/>
            <a:ext cx="133516" cy="13351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rtlCol="0" anchor="ctr"/>
          <a:lstStyle/>
          <a:p>
            <a:pPr algn="ctr"/>
            <a:endParaRPr lang="en-US"/>
          </a:p>
        </p:txBody>
      </p:sp>
      <p:sp>
        <p:nvSpPr>
          <p:cNvPr id="8" name="Oval 7"/>
          <p:cNvSpPr/>
          <p:nvPr/>
        </p:nvSpPr>
        <p:spPr>
          <a:xfrm>
            <a:off x="7395924" y="6180772"/>
            <a:ext cx="133516" cy="13351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rtlCol="0" anchor="ctr"/>
          <a:lstStyle/>
          <a:p>
            <a:pPr algn="ctr"/>
            <a:endParaRPr lang="en-US"/>
          </a:p>
        </p:txBody>
      </p:sp>
      <p:sp>
        <p:nvSpPr>
          <p:cNvPr id="9" name="Oval 8"/>
          <p:cNvSpPr/>
          <p:nvPr/>
        </p:nvSpPr>
        <p:spPr>
          <a:xfrm>
            <a:off x="6767347" y="6180772"/>
            <a:ext cx="133516" cy="13351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7320915" y="2520316"/>
            <a:ext cx="6360795" cy="7128392"/>
          </a:xfrm>
        </p:spPr>
        <p:txBody>
          <a:bodyPr/>
          <a:lstStyle>
            <a:lvl1pPr>
              <a:defRPr sz="3800"/>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pPr>
              <a:defRPr/>
            </a:pPr>
            <a:fld id="{7DF80FAC-6074-4B0C-A4BD-2970E6323D7E}"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E5360E28-6B88-46F6-BAB2-AF08EB6C7C7D}" type="slidenum">
              <a:rPr lang="en-US" smtClean="0"/>
              <a:pPr>
                <a:defRPr/>
              </a:pPr>
              <a:t>‹#›</a:t>
            </a:fld>
            <a:endParaRPr lang="en-US"/>
          </a:p>
        </p:txBody>
      </p:sp>
      <p:sp>
        <p:nvSpPr>
          <p:cNvPr id="9" name="Content Placeholder 8"/>
          <p:cNvSpPr>
            <a:spLocks noGrp="1"/>
          </p:cNvSpPr>
          <p:nvPr>
            <p:ph sz="quarter" idx="13"/>
          </p:nvPr>
        </p:nvSpPr>
        <p:spPr>
          <a:xfrm>
            <a:off x="576072" y="2520315"/>
            <a:ext cx="6365596" cy="712889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720090" y="2520315"/>
            <a:ext cx="6363296" cy="960120"/>
          </a:xfrm>
        </p:spPr>
        <p:txBody>
          <a:bodyPr anchor="b">
            <a:noAutofit/>
          </a:bodyPr>
          <a:lstStyle>
            <a:lvl1pPr marL="0" indent="0" algn="ctr">
              <a:buNone/>
              <a:defRPr sz="3800" b="0"/>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fr-FR" smtClean="0"/>
              <a:t>Modifiez les styles du texte du masque</a:t>
            </a:r>
          </a:p>
        </p:txBody>
      </p:sp>
      <p:sp>
        <p:nvSpPr>
          <p:cNvPr id="5" name="Text Placeholder 4"/>
          <p:cNvSpPr>
            <a:spLocks noGrp="1"/>
          </p:cNvSpPr>
          <p:nvPr>
            <p:ph type="body" sz="quarter" idx="3"/>
          </p:nvPr>
        </p:nvSpPr>
        <p:spPr>
          <a:xfrm>
            <a:off x="7320916" y="2520315"/>
            <a:ext cx="6365796" cy="960120"/>
          </a:xfrm>
        </p:spPr>
        <p:txBody>
          <a:bodyPr anchor="b">
            <a:noAutofit/>
          </a:bodyPr>
          <a:lstStyle>
            <a:lvl1pPr marL="0" indent="0" algn="ctr">
              <a:buNone/>
              <a:defRPr sz="3800" b="0"/>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pPr>
              <a:defRPr/>
            </a:pPr>
            <a:fld id="{9E2A1DE6-A7DA-4C5D-8B9F-CC2B698D3486}" type="datetime4">
              <a:rPr lang="en-US" smtClean="0"/>
              <a:pPr>
                <a:defRPr/>
              </a:pPr>
              <a:t>April 21, 2017</a:t>
            </a:fld>
            <a:endParaRPr lang="en-US"/>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7EE2F83-A192-4ADB-BFFF-17456396FA19}" type="slidenum">
              <a:rPr lang="en-US" smtClean="0"/>
              <a:pPr>
                <a:defRPr/>
              </a:pPr>
              <a:t>‹#›</a:t>
            </a:fld>
            <a:endParaRPr lang="en-US"/>
          </a:p>
        </p:txBody>
      </p:sp>
      <p:sp>
        <p:nvSpPr>
          <p:cNvPr id="11" name="Content Placeholder 10"/>
          <p:cNvSpPr>
            <a:spLocks noGrp="1"/>
          </p:cNvSpPr>
          <p:nvPr>
            <p:ph sz="quarter" idx="13"/>
          </p:nvPr>
        </p:nvSpPr>
        <p:spPr>
          <a:xfrm>
            <a:off x="720090" y="3485236"/>
            <a:ext cx="6365596" cy="616397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7359320" y="3485236"/>
            <a:ext cx="6365596" cy="616327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7BC9A3A2-6172-477B-94D5-413506422EBD}" type="datetime4">
              <a:rPr lang="en-US" smtClean="0"/>
              <a:pPr>
                <a:defRPr/>
              </a:pPr>
              <a:t>April 21, 2017</a:t>
            </a:fld>
            <a:endParaRPr lang="en-US"/>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95817569-1F8C-40D6-9F51-AD5BDAA07EA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EE0FBB5-27E6-461F-BC5E-82E3D21510AC}" type="datetime4">
              <a:rPr lang="en-US" smtClean="0"/>
              <a:pPr>
                <a:defRPr/>
              </a:pPr>
              <a:t>April 21, 2017</a:t>
            </a:fld>
            <a:endParaRPr lang="en-US"/>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D51F88FB-9A48-4124-B292-DF131F1D248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03663" y="420052"/>
            <a:ext cx="4738093" cy="3300413"/>
          </a:xfrm>
        </p:spPr>
        <p:txBody>
          <a:bodyPr anchor="b"/>
          <a:lstStyle>
            <a:lvl1pPr algn="ctr">
              <a:lnSpc>
                <a:spcPct val="100000"/>
              </a:lnSpc>
              <a:defRPr sz="44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1132642" y="430055"/>
            <a:ext cx="7868484" cy="9218653"/>
          </a:xfrm>
        </p:spPr>
        <p:txBody>
          <a:bodyPr/>
          <a:lstStyle>
            <a:lvl1pPr>
              <a:defRPr sz="50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303663" y="3840481"/>
            <a:ext cx="4738093" cy="5808227"/>
          </a:xfrm>
        </p:spPr>
        <p:txBody>
          <a:bodyPr>
            <a:normAutofit/>
          </a:bodyPr>
          <a:lstStyle>
            <a:lvl1pPr marL="0" indent="0" algn="ctr">
              <a:lnSpc>
                <a:spcPct val="125000"/>
              </a:lnSpc>
              <a:buNone/>
              <a:defRPr sz="25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9B9B4C86-26EB-47D4-9742-8A5FEB9B6B95}"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267B5D22-A408-4B86-8803-F82267E3CDA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645332" y="360045"/>
            <a:ext cx="8996123" cy="1410176"/>
          </a:xfrm>
        </p:spPr>
        <p:txBody>
          <a:bodyPr anchor="b"/>
          <a:lstStyle>
            <a:lvl1pPr algn="ctr">
              <a:lnSpc>
                <a:spcPct val="100000"/>
              </a:lnSpc>
              <a:defRPr sz="4400" b="0"/>
            </a:lvl1pPr>
          </a:lstStyle>
          <a:p>
            <a:r>
              <a:rPr lang="fr-FR" smtClean="0"/>
              <a:t>Modifiez le style du titre</a:t>
            </a:r>
            <a:endParaRPr lang="en-US" dirty="0"/>
          </a:p>
        </p:txBody>
      </p:sp>
      <p:sp>
        <p:nvSpPr>
          <p:cNvPr id="3" name="Picture Placeholder 2"/>
          <p:cNvSpPr>
            <a:spLocks noGrp="1"/>
          </p:cNvSpPr>
          <p:nvPr>
            <p:ph type="pic" idx="1"/>
          </p:nvPr>
        </p:nvSpPr>
        <p:spPr>
          <a:xfrm>
            <a:off x="2375299" y="1800225"/>
            <a:ext cx="9536190" cy="71521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5000"/>
            </a:lvl1pPr>
            <a:lvl2pPr marL="720090" indent="0">
              <a:buNone/>
              <a:defRPr sz="4400"/>
            </a:lvl2pPr>
            <a:lvl3pPr marL="1440180" indent="0">
              <a:buNone/>
              <a:defRPr sz="3800"/>
            </a:lvl3pPr>
            <a:lvl4pPr marL="2160270" indent="0">
              <a:buNone/>
              <a:defRPr sz="3200"/>
            </a:lvl4pPr>
            <a:lvl5pPr marL="2880360" indent="0">
              <a:buNone/>
              <a:defRPr sz="3200"/>
            </a:lvl5pPr>
            <a:lvl6pPr marL="3600450" indent="0">
              <a:buNone/>
              <a:defRPr sz="3200"/>
            </a:lvl6pPr>
            <a:lvl7pPr marL="4320540" indent="0">
              <a:buNone/>
              <a:defRPr sz="3200"/>
            </a:lvl7pPr>
            <a:lvl8pPr marL="5040630" indent="0">
              <a:buNone/>
              <a:defRPr sz="3200"/>
            </a:lvl8pPr>
            <a:lvl9pPr marL="5760720" indent="0">
              <a:buNone/>
              <a:defRPr sz="3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645332" y="9151144"/>
            <a:ext cx="8996123" cy="840105"/>
          </a:xfrm>
        </p:spPr>
        <p:txBody>
          <a:bodyPr>
            <a:normAutofit/>
          </a:bodyPr>
          <a:lstStyle>
            <a:lvl1pPr marL="0" indent="0" algn="ctr">
              <a:buNone/>
              <a:defRPr sz="25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90" y="0"/>
            <a:ext cx="12961620" cy="2520315"/>
          </a:xfrm>
          <a:prstGeom prst="rect">
            <a:avLst/>
          </a:prstGeom>
        </p:spPr>
        <p:txBody>
          <a:bodyPr vert="horz" lIns="144018" tIns="72009" rIns="144018" bIns="72009"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720090" y="2520316"/>
            <a:ext cx="12961620" cy="7128392"/>
          </a:xfrm>
          <a:prstGeom prst="rect">
            <a:avLst/>
          </a:prstGeom>
        </p:spPr>
        <p:txBody>
          <a:bodyPr vert="horz" lIns="144018" tIns="72009" rIns="144018" bIns="7200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10022272" y="10011252"/>
            <a:ext cx="3285411" cy="575072"/>
          </a:xfrm>
          <a:prstGeom prst="rect">
            <a:avLst/>
          </a:prstGeom>
        </p:spPr>
        <p:txBody>
          <a:bodyPr vert="horz" lIns="144018" tIns="72009" rIns="72009" bIns="72009" rtlCol="0" anchor="ctr"/>
          <a:lstStyle>
            <a:lvl1pPr algn="r">
              <a:defRPr sz="1900">
                <a:solidFill>
                  <a:schemeClr val="tx1">
                    <a:lumMod val="65000"/>
                    <a:lumOff val="35000"/>
                  </a:schemeClr>
                </a:solidFill>
                <a:latin typeface="Century Gothic" pitchFamily="34" charset="0"/>
              </a:defRPr>
            </a:lvl1pPr>
          </a:lstStyle>
          <a:p>
            <a:pPr>
              <a:defRPr/>
            </a:pPr>
            <a:fld id="{7158F982-0F42-431A-B582-5398A0A1ED70}" type="datetime4">
              <a:rPr lang="en-US" smtClean="0"/>
              <a:pPr>
                <a:defRPr/>
              </a:pPr>
              <a:t>April 21, 2017</a:t>
            </a:fld>
            <a:endParaRPr lang="en-US"/>
          </a:p>
        </p:txBody>
      </p:sp>
      <p:sp>
        <p:nvSpPr>
          <p:cNvPr id="5" name="Footer Placeholder 4"/>
          <p:cNvSpPr>
            <a:spLocks noGrp="1"/>
          </p:cNvSpPr>
          <p:nvPr>
            <p:ph type="ftr" sz="quarter" idx="3"/>
          </p:nvPr>
        </p:nvSpPr>
        <p:spPr>
          <a:xfrm>
            <a:off x="1038185" y="10011252"/>
            <a:ext cx="4485561" cy="575072"/>
          </a:xfrm>
          <a:prstGeom prst="rect">
            <a:avLst/>
          </a:prstGeom>
        </p:spPr>
        <p:txBody>
          <a:bodyPr vert="horz" lIns="72009" tIns="72009" rIns="144018" bIns="72009" rtlCol="0" anchor="ctr"/>
          <a:lstStyle>
            <a:lvl1pPr algn="l">
              <a:defRPr sz="1900">
                <a:solidFill>
                  <a:schemeClr val="tx1">
                    <a:lumMod val="65000"/>
                    <a:lumOff val="35000"/>
                  </a:schemeClr>
                </a:solidFill>
                <a:latin typeface="Century Gothic" pitchFamily="34" charset="0"/>
              </a:defRPr>
            </a:lvl1pPr>
          </a:lstStyle>
          <a:p>
            <a:pPr>
              <a:defRPr/>
            </a:pPr>
            <a:endParaRPr lang="fr-FR"/>
          </a:p>
        </p:txBody>
      </p:sp>
      <p:sp>
        <p:nvSpPr>
          <p:cNvPr id="6" name="Slide Number Placeholder 5"/>
          <p:cNvSpPr>
            <a:spLocks noGrp="1"/>
          </p:cNvSpPr>
          <p:nvPr>
            <p:ph type="sldNum" sz="quarter" idx="4"/>
          </p:nvPr>
        </p:nvSpPr>
        <p:spPr>
          <a:xfrm>
            <a:off x="13455663" y="10011252"/>
            <a:ext cx="885111" cy="575072"/>
          </a:xfrm>
          <a:prstGeom prst="rect">
            <a:avLst/>
          </a:prstGeom>
        </p:spPr>
        <p:txBody>
          <a:bodyPr vert="horz" lIns="43205" tIns="72009" rIns="72009" bIns="72009" rtlCol="0" anchor="ctr"/>
          <a:lstStyle>
            <a:lvl1pPr algn="l">
              <a:defRPr sz="1900">
                <a:solidFill>
                  <a:schemeClr val="tx1">
                    <a:lumMod val="65000"/>
                    <a:lumOff val="35000"/>
                  </a:schemeClr>
                </a:solidFill>
                <a:latin typeface="Century Gothic" pitchFamily="34" charset="0"/>
              </a:defRPr>
            </a:lvl1pPr>
          </a:lstStyle>
          <a:p>
            <a:pPr>
              <a:defRPr/>
            </a:pPr>
            <a:fld id="{A283D45A-DCAB-41E2-A924-AFB0798FE8C3}" type="slidenum">
              <a:rPr lang="en-US" smtClean="0"/>
              <a:pPr>
                <a:defRPr/>
              </a:pPr>
              <a:t>‹#›</a:t>
            </a:fld>
            <a:endParaRPr lang="en-US"/>
          </a:p>
        </p:txBody>
      </p:sp>
      <p:sp>
        <p:nvSpPr>
          <p:cNvPr id="7" name="Oval 6"/>
          <p:cNvSpPr/>
          <p:nvPr/>
        </p:nvSpPr>
        <p:spPr>
          <a:xfrm>
            <a:off x="13320972" y="10236530"/>
            <a:ext cx="133516" cy="13351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rtlCol="0" anchor="ctr"/>
          <a:lstStyle/>
          <a:p>
            <a:pPr marL="0" algn="ctr" defTabSz="1440180" rtl="0" eaLnBrk="1" latinLnBrk="0" hangingPunct="1"/>
            <a:endParaRPr lang="en-US" sz="2800" kern="1200">
              <a:solidFill>
                <a:schemeClr val="lt1"/>
              </a:solidFill>
              <a:latin typeface="+mn-lt"/>
              <a:ea typeface="+mn-ea"/>
              <a:cs typeface="+mn-cs"/>
            </a:endParaRPr>
          </a:p>
        </p:txBody>
      </p:sp>
      <p:sp>
        <p:nvSpPr>
          <p:cNvPr id="8" name="Oval 7"/>
          <p:cNvSpPr/>
          <p:nvPr/>
        </p:nvSpPr>
        <p:spPr>
          <a:xfrm>
            <a:off x="896362" y="10236530"/>
            <a:ext cx="133516" cy="13351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p:txStyles>
    <p:titleStyle>
      <a:lvl1pPr algn="ctr" defTabSz="1440180" rtl="0" eaLnBrk="1" latinLnBrk="0" hangingPunct="1">
        <a:lnSpc>
          <a:spcPts val="9135"/>
        </a:lnSpc>
        <a:spcBef>
          <a:spcPct val="0"/>
        </a:spcBef>
        <a:buNone/>
        <a:defRPr sz="85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540068" indent="-540068" algn="l" defTabSz="1440180" rtl="0" eaLnBrk="1" latinLnBrk="0" hangingPunct="1">
        <a:spcBef>
          <a:spcPct val="20000"/>
        </a:spcBef>
        <a:buFont typeface="Arial" pitchFamily="34" charset="0"/>
        <a:buChar char="•"/>
        <a:defRPr sz="3800" kern="1200">
          <a:solidFill>
            <a:schemeClr val="tx1">
              <a:lumMod val="50000"/>
              <a:lumOff val="50000"/>
            </a:schemeClr>
          </a:solidFill>
          <a:latin typeface="+mj-lt"/>
          <a:ea typeface="+mn-ea"/>
          <a:cs typeface="+mn-cs"/>
        </a:defRPr>
      </a:lvl1pPr>
      <a:lvl2pPr marL="1170146" indent="-450056" algn="l" defTabSz="1440180" rtl="0" eaLnBrk="1" latinLnBrk="0" hangingPunct="1">
        <a:spcBef>
          <a:spcPct val="20000"/>
        </a:spcBef>
        <a:buFont typeface="Courier New" pitchFamily="49" charset="0"/>
        <a:buChar char="o"/>
        <a:defRPr sz="2500" kern="1200">
          <a:solidFill>
            <a:schemeClr val="tx1">
              <a:lumMod val="50000"/>
              <a:lumOff val="50000"/>
            </a:schemeClr>
          </a:solidFill>
          <a:latin typeface="+mj-lt"/>
          <a:ea typeface="+mn-ea"/>
          <a:cs typeface="+mn-cs"/>
        </a:defRPr>
      </a:lvl2pPr>
      <a:lvl3pPr marL="1800225" indent="-360045" algn="l" defTabSz="1440180" rtl="0" eaLnBrk="1" latinLnBrk="0" hangingPunct="1">
        <a:spcBef>
          <a:spcPct val="20000"/>
        </a:spcBef>
        <a:buFont typeface="Arial" pitchFamily="34" charset="0"/>
        <a:buChar char="•"/>
        <a:defRPr sz="2500" kern="1200">
          <a:solidFill>
            <a:schemeClr val="tx1">
              <a:lumMod val="50000"/>
              <a:lumOff val="50000"/>
            </a:schemeClr>
          </a:solidFill>
          <a:latin typeface="+mj-lt"/>
          <a:ea typeface="+mn-ea"/>
          <a:cs typeface="+mn-cs"/>
        </a:defRPr>
      </a:lvl3pPr>
      <a:lvl4pPr marL="2520315" indent="-360045" algn="l" defTabSz="1440180" rtl="0" eaLnBrk="1" latinLnBrk="0" hangingPunct="1">
        <a:spcBef>
          <a:spcPct val="20000"/>
        </a:spcBef>
        <a:buFont typeface="Courier New" pitchFamily="49" charset="0"/>
        <a:buChar char="o"/>
        <a:defRPr sz="2500" kern="1200">
          <a:solidFill>
            <a:schemeClr val="tx1">
              <a:lumMod val="50000"/>
              <a:lumOff val="50000"/>
            </a:schemeClr>
          </a:solidFill>
          <a:latin typeface="+mj-lt"/>
          <a:ea typeface="+mn-ea"/>
          <a:cs typeface="+mn-cs"/>
        </a:defRPr>
      </a:lvl4pPr>
      <a:lvl5pPr marL="3240405" indent="-360045" algn="l" defTabSz="1440180" rtl="0" eaLnBrk="1" latinLnBrk="0" hangingPunct="1">
        <a:spcBef>
          <a:spcPct val="20000"/>
        </a:spcBef>
        <a:buFont typeface="Arial" pitchFamily="34" charset="0"/>
        <a:buChar char="•"/>
        <a:defRPr sz="2500" kern="1200">
          <a:solidFill>
            <a:schemeClr val="tx1">
              <a:lumMod val="50000"/>
              <a:lumOff val="50000"/>
            </a:schemeClr>
          </a:solidFill>
          <a:latin typeface="+mj-lt"/>
          <a:ea typeface="+mn-ea"/>
          <a:cs typeface="+mn-cs"/>
        </a:defRPr>
      </a:lvl5pPr>
      <a:lvl6pPr marL="3960495" indent="-360045" algn="l" defTabSz="1440180" rtl="0" eaLnBrk="1" latinLnBrk="0" hangingPunct="1">
        <a:spcBef>
          <a:spcPct val="20000"/>
        </a:spcBef>
        <a:buFont typeface="Courier New" pitchFamily="49" charset="0"/>
        <a:buChar char="o"/>
        <a:defRPr sz="2500" kern="1200">
          <a:solidFill>
            <a:schemeClr val="tx1">
              <a:lumMod val="50000"/>
              <a:lumOff val="50000"/>
            </a:schemeClr>
          </a:solidFill>
          <a:latin typeface="+mj-lt"/>
          <a:ea typeface="+mn-ea"/>
          <a:cs typeface="+mn-cs"/>
        </a:defRPr>
      </a:lvl6pPr>
      <a:lvl7pPr marL="4680585" indent="-360045" algn="l" defTabSz="1440180" rtl="0" eaLnBrk="1" latinLnBrk="0" hangingPunct="1">
        <a:spcBef>
          <a:spcPct val="20000"/>
        </a:spcBef>
        <a:buFont typeface="Arial" pitchFamily="34" charset="0"/>
        <a:buChar char="•"/>
        <a:defRPr sz="2500" kern="1200">
          <a:solidFill>
            <a:schemeClr val="tx1">
              <a:lumMod val="50000"/>
              <a:lumOff val="50000"/>
            </a:schemeClr>
          </a:solidFill>
          <a:latin typeface="+mj-lt"/>
          <a:ea typeface="+mn-ea"/>
          <a:cs typeface="+mn-cs"/>
        </a:defRPr>
      </a:lvl7pPr>
      <a:lvl8pPr marL="5400675" indent="-360045" algn="l" defTabSz="1440180" rtl="0" eaLnBrk="1" latinLnBrk="0" hangingPunct="1">
        <a:spcBef>
          <a:spcPct val="20000"/>
        </a:spcBef>
        <a:buFont typeface="Courier New" pitchFamily="49" charset="0"/>
        <a:buChar char="o"/>
        <a:defRPr sz="2500" kern="1200">
          <a:solidFill>
            <a:schemeClr val="tx1">
              <a:lumMod val="50000"/>
              <a:lumOff val="50000"/>
            </a:schemeClr>
          </a:solidFill>
          <a:latin typeface="+mj-lt"/>
          <a:ea typeface="+mn-ea"/>
          <a:cs typeface="+mn-cs"/>
        </a:defRPr>
      </a:lvl8pPr>
      <a:lvl9pPr marL="6120765" indent="-360045" algn="l" defTabSz="1440180" rtl="0" eaLnBrk="1" latinLnBrk="0" hangingPunct="1">
        <a:spcBef>
          <a:spcPct val="20000"/>
        </a:spcBef>
        <a:buFont typeface="Arial" pitchFamily="34" charset="0"/>
        <a:buChar char="•"/>
        <a:defRPr sz="2500" kern="1200">
          <a:solidFill>
            <a:schemeClr val="tx1">
              <a:lumMod val="50000"/>
              <a:lumOff val="50000"/>
            </a:schemeClr>
          </a:solidFill>
          <a:latin typeface="+mj-lt"/>
          <a:ea typeface="+mn-ea"/>
          <a:cs typeface="+mn-cs"/>
        </a:defRPr>
      </a:lvl9pPr>
    </p:bodyStyle>
    <p:otherStyle>
      <a:defPPr>
        <a:defRPr lang="en-US"/>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gif"/></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ont.dz/wp-content/uploads/2015/05/parcs-nationaux-tniet-el-had.jpg"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5"/>
          <p:cNvSpPr txBox="1">
            <a:spLocks noChangeArrowheads="1"/>
          </p:cNvSpPr>
          <p:nvPr/>
        </p:nvSpPr>
        <p:spPr bwMode="auto">
          <a:xfrm>
            <a:off x="154882" y="9983305"/>
            <a:ext cx="13814770" cy="637835"/>
          </a:xfrm>
          <a:prstGeom prst="rect">
            <a:avLst/>
          </a:prstGeom>
          <a:noFill/>
          <a:ln w="9525">
            <a:noFill/>
            <a:miter lim="800000"/>
            <a:headEnd/>
            <a:tailEnd/>
          </a:ln>
        </p:spPr>
        <p:txBody>
          <a:bodyPr wrap="square" lIns="143990" tIns="71993" rIns="143990" bIns="71993">
            <a:spAutoFit/>
          </a:bodyPr>
          <a:lstStyle/>
          <a:p>
            <a:pPr algn="ctr" defTabSz="2262188">
              <a:spcBef>
                <a:spcPct val="50000"/>
              </a:spcBef>
              <a:defRPr/>
            </a:pPr>
            <a:r>
              <a:rPr lang="fr-FR" sz="3200" b="1" i="1" dirty="0" smtClean="0">
                <a:solidFill>
                  <a:srgbClr val="C00000"/>
                </a:solidFill>
                <a:effectLst>
                  <a:outerShdw blurRad="38100" dist="38100" dir="2700000" algn="tl">
                    <a:srgbClr val="C0C0C0"/>
                  </a:outerShdw>
                </a:effectLst>
                <a:latin typeface="Bookman Old Style" pitchFamily="18" charset="0"/>
                <a:cs typeface="Arial" pitchFamily="34" charset="0"/>
              </a:rPr>
              <a:t> Direction Générale du tourisme                   Avril 2017</a:t>
            </a:r>
            <a:endParaRPr lang="fr-FR" sz="3200" b="1" i="1" dirty="0">
              <a:solidFill>
                <a:srgbClr val="C00000"/>
              </a:solidFill>
              <a:effectLst>
                <a:outerShdw blurRad="38100" dist="38100" dir="2700000" algn="tl">
                  <a:srgbClr val="C0C0C0"/>
                </a:outerShdw>
              </a:effectLst>
              <a:latin typeface="Bookman Old Style" pitchFamily="18" charset="0"/>
              <a:cs typeface="Arial" pitchFamily="34" charset="0"/>
            </a:endParaRPr>
          </a:p>
        </p:txBody>
      </p:sp>
      <p:pic>
        <p:nvPicPr>
          <p:cNvPr id="43" name="Picture 2"/>
          <p:cNvPicPr>
            <a:picLocks noChangeAspect="1" noChangeArrowheads="1"/>
          </p:cNvPicPr>
          <p:nvPr/>
        </p:nvPicPr>
        <p:blipFill>
          <a:blip r:embed="rId3" cstate="print"/>
          <a:srcRect/>
          <a:stretch>
            <a:fillRect/>
          </a:stretch>
        </p:blipFill>
        <p:spPr bwMode="auto">
          <a:xfrm>
            <a:off x="-85227" y="4910419"/>
            <a:ext cx="3672977" cy="2544889"/>
          </a:xfrm>
          <a:prstGeom prst="rect">
            <a:avLst/>
          </a:prstGeom>
          <a:ln>
            <a:noFill/>
          </a:ln>
          <a:effectLst>
            <a:softEdge rad="112500"/>
          </a:effectLst>
        </p:spPr>
      </p:pic>
      <p:sp>
        <p:nvSpPr>
          <p:cNvPr id="6148" name="Titre 1"/>
          <p:cNvSpPr>
            <a:spLocks noGrp="1"/>
          </p:cNvSpPr>
          <p:nvPr>
            <p:ph type="ctrTitle" idx="4294967295"/>
          </p:nvPr>
        </p:nvSpPr>
        <p:spPr>
          <a:xfrm>
            <a:off x="6692900" y="1765300"/>
            <a:ext cx="6772696" cy="1114425"/>
          </a:xfrm>
        </p:spPr>
        <p:txBody>
          <a:bodyPr lIns="143974" tIns="71985" rIns="143974" bIns="71985">
            <a:normAutofit fontScale="90000"/>
          </a:bodyPr>
          <a:lstStyle/>
          <a:p>
            <a:pPr defTabSz="914400" rtl="1" eaLnBrk="1" hangingPunct="1">
              <a:lnSpc>
                <a:spcPct val="100000"/>
              </a:lnSpc>
              <a:spcAft>
                <a:spcPts val="1000"/>
              </a:spcAft>
              <a:defRPr/>
            </a:pPr>
            <a:r>
              <a:rPr lang="ar-DZ" sz="4000" b="1" dirty="0" smtClean="0">
                <a:solidFill>
                  <a:srgbClr val="000080"/>
                </a:solidFill>
                <a:effectLst>
                  <a:outerShdw blurRad="38100" dist="38100" dir="2700000" algn="tl">
                    <a:srgbClr val="C0C0C0"/>
                  </a:outerShdw>
                </a:effectLst>
                <a:ea typeface="Arial" pitchFamily="34" charset="0"/>
                <a:cs typeface="Arabic Transparent"/>
              </a:rPr>
              <a:t>وزارة التهيئـة العمرانية</a:t>
            </a:r>
            <a:r>
              <a:rPr lang="fr-FR" sz="4000" b="1" dirty="0" smtClean="0">
                <a:solidFill>
                  <a:srgbClr val="000080"/>
                </a:solidFill>
                <a:effectLst>
                  <a:outerShdw blurRad="38100" dist="38100" dir="2700000" algn="tl">
                    <a:srgbClr val="C0C0C0"/>
                  </a:outerShdw>
                </a:effectLst>
                <a:ea typeface="Arial" pitchFamily="34" charset="0"/>
                <a:cs typeface="Arabic Transparent"/>
              </a:rPr>
              <a:t> </a:t>
            </a:r>
            <a:r>
              <a:rPr lang="ar-DZ" sz="4000" b="1" dirty="0" smtClean="0">
                <a:solidFill>
                  <a:srgbClr val="000080"/>
                </a:solidFill>
                <a:effectLst>
                  <a:outerShdw blurRad="38100" dist="38100" dir="2700000" algn="tl">
                    <a:srgbClr val="C0C0C0"/>
                  </a:outerShdw>
                </a:effectLst>
                <a:ea typeface="Arial" pitchFamily="34" charset="0"/>
                <a:cs typeface="Arabic Transparent"/>
              </a:rPr>
              <a:t>والسياحــة </a:t>
            </a:r>
            <a:r>
              <a:rPr lang="fr-FR" sz="4000" b="1" dirty="0" smtClean="0">
                <a:solidFill>
                  <a:srgbClr val="000080"/>
                </a:solidFill>
                <a:effectLst>
                  <a:outerShdw blurRad="38100" dist="38100" dir="2700000" algn="tl">
                    <a:srgbClr val="C0C0C0"/>
                  </a:outerShdw>
                </a:effectLst>
                <a:ea typeface="Arial" pitchFamily="34" charset="0"/>
                <a:cs typeface="Arabic Transparent"/>
              </a:rPr>
              <a:t>          </a:t>
            </a:r>
            <a:r>
              <a:rPr lang="ar-DZ" sz="4000" b="1" dirty="0" smtClean="0">
                <a:solidFill>
                  <a:srgbClr val="000080"/>
                </a:solidFill>
                <a:effectLst>
                  <a:outerShdw blurRad="38100" dist="38100" dir="2700000" algn="tl">
                    <a:srgbClr val="C0C0C0"/>
                  </a:outerShdw>
                </a:effectLst>
                <a:ea typeface="Arial" pitchFamily="34" charset="0"/>
                <a:cs typeface="Arabic Transparent"/>
              </a:rPr>
              <a:t>الصناعة التقليدية</a:t>
            </a:r>
            <a:r>
              <a:rPr lang="fr-FR" sz="4000" b="1" dirty="0" smtClean="0">
                <a:solidFill>
                  <a:srgbClr val="000080"/>
                </a:solidFill>
                <a:effectLst>
                  <a:outerShdw blurRad="38100" dist="38100" dir="2700000" algn="tl">
                    <a:srgbClr val="C0C0C0"/>
                  </a:outerShdw>
                </a:effectLst>
                <a:ea typeface="Arial" pitchFamily="34" charset="0"/>
                <a:cs typeface="Arabic Transparent"/>
              </a:rPr>
              <a:t>         </a:t>
            </a:r>
          </a:p>
        </p:txBody>
      </p:sp>
      <p:sp>
        <p:nvSpPr>
          <p:cNvPr id="3077" name="WordArt 17"/>
          <p:cNvSpPr>
            <a:spLocks noChangeArrowheads="1" noChangeShapeType="1" noTextEdit="1"/>
          </p:cNvSpPr>
          <p:nvPr/>
        </p:nvSpPr>
        <p:spPr bwMode="auto">
          <a:xfrm>
            <a:off x="4414838" y="4068763"/>
            <a:ext cx="9286875" cy="2376487"/>
          </a:xfrm>
          <a:prstGeom prst="rect">
            <a:avLst/>
          </a:prstGeom>
        </p:spPr>
        <p:txBody>
          <a:bodyPr wrap="none" fromWordArt="1">
            <a:prstTxWarp prst="textPlain">
              <a:avLst>
                <a:gd name="adj" fmla="val 49167"/>
              </a:avLst>
            </a:prstTxWarp>
          </a:bodyPr>
          <a:lstStyle/>
          <a:p>
            <a:pPr algn="ctr"/>
            <a:r>
              <a:rPr lang="fr-FR" sz="3200" b="1" i="1" kern="10" dirty="0" err="1" smtClean="0">
                <a:ln w="9525">
                  <a:noFill/>
                  <a:round/>
                  <a:headEnd/>
                  <a:tailEnd/>
                </a:ln>
                <a:solidFill>
                  <a:srgbClr val="C00000"/>
                </a:solidFill>
                <a:effectLst>
                  <a:outerShdw dist="38100" dir="2700000" algn="tl" rotWithShape="0">
                    <a:srgbClr val="C0C0C0"/>
                  </a:outerShdw>
                </a:effectLst>
                <a:latin typeface="Arial"/>
                <a:cs typeface="Arial"/>
              </a:rPr>
              <a:t>LeTourisme</a:t>
            </a:r>
            <a:r>
              <a:rPr lang="fr-FR" sz="3200" b="1" i="1" kern="10" dirty="0" smtClean="0">
                <a:ln w="9525">
                  <a:noFill/>
                  <a:round/>
                  <a:headEnd/>
                  <a:tailEnd/>
                </a:ln>
                <a:solidFill>
                  <a:srgbClr val="C00000"/>
                </a:solidFill>
                <a:effectLst>
                  <a:outerShdw dist="38100" dir="2700000" algn="tl" rotWithShape="0">
                    <a:srgbClr val="C0C0C0"/>
                  </a:outerShdw>
                </a:effectLst>
                <a:latin typeface="Arial"/>
                <a:cs typeface="Arial"/>
              </a:rPr>
              <a:t>, </a:t>
            </a:r>
            <a:endParaRPr lang="fr-FR" sz="3200" b="1" i="1" kern="10" dirty="0">
              <a:ln w="9525">
                <a:noFill/>
                <a:round/>
                <a:headEnd/>
                <a:tailEnd/>
              </a:ln>
              <a:solidFill>
                <a:srgbClr val="C00000"/>
              </a:solidFill>
              <a:effectLst>
                <a:outerShdw dist="38100" dir="2700000" algn="tl" rotWithShape="0">
                  <a:srgbClr val="C0C0C0"/>
                </a:outerShdw>
              </a:effectLst>
              <a:latin typeface="Arial"/>
              <a:cs typeface="Arial"/>
            </a:endParaRPr>
          </a:p>
          <a:p>
            <a:pPr algn="ctr"/>
            <a:r>
              <a:rPr lang="fr-FR" sz="3200" b="1" i="1" kern="10" dirty="0" smtClean="0">
                <a:ln w="9525">
                  <a:noFill/>
                  <a:round/>
                  <a:headEnd/>
                  <a:tailEnd/>
                </a:ln>
                <a:solidFill>
                  <a:srgbClr val="C00000"/>
                </a:solidFill>
                <a:effectLst>
                  <a:outerShdw dist="38100" dir="2700000" algn="tl" rotWithShape="0">
                    <a:srgbClr val="C0C0C0"/>
                  </a:outerShdw>
                </a:effectLst>
                <a:latin typeface="Arial"/>
                <a:cs typeface="Arial"/>
              </a:rPr>
              <a:t>Etat </a:t>
            </a:r>
            <a:r>
              <a:rPr lang="fr-FR" sz="3200" b="1" i="1" kern="10" dirty="0">
                <a:ln w="9525">
                  <a:noFill/>
                  <a:round/>
                  <a:headEnd/>
                  <a:tailEnd/>
                </a:ln>
                <a:solidFill>
                  <a:srgbClr val="C00000"/>
                </a:solidFill>
                <a:effectLst>
                  <a:outerShdw dist="38100" dir="2700000" algn="tl" rotWithShape="0">
                    <a:srgbClr val="C0C0C0"/>
                  </a:outerShdw>
                </a:effectLst>
                <a:latin typeface="Arial"/>
                <a:cs typeface="Arial"/>
              </a:rPr>
              <a:t>des </a:t>
            </a:r>
            <a:r>
              <a:rPr lang="fr-FR" sz="3200" b="1" i="1" kern="10" dirty="0" smtClean="0">
                <a:ln w="9525">
                  <a:noFill/>
                  <a:round/>
                  <a:headEnd/>
                  <a:tailEnd/>
                </a:ln>
                <a:solidFill>
                  <a:srgbClr val="C00000"/>
                </a:solidFill>
                <a:effectLst>
                  <a:outerShdw dist="38100" dir="2700000" algn="tl" rotWithShape="0">
                    <a:srgbClr val="C0C0C0"/>
                  </a:outerShdw>
                </a:effectLst>
                <a:latin typeface="Arial"/>
                <a:cs typeface="Arial"/>
              </a:rPr>
              <a:t>lieux et </a:t>
            </a:r>
            <a:endParaRPr lang="fr-FR" sz="3200" b="1" i="1" kern="10" dirty="0">
              <a:ln w="9525">
                <a:noFill/>
                <a:round/>
                <a:headEnd/>
                <a:tailEnd/>
              </a:ln>
              <a:solidFill>
                <a:srgbClr val="C00000"/>
              </a:solidFill>
              <a:effectLst>
                <a:outerShdw dist="38100" dir="2700000" algn="tl" rotWithShape="0">
                  <a:srgbClr val="C0C0C0"/>
                </a:outerShdw>
              </a:effectLst>
              <a:latin typeface="Arial"/>
              <a:cs typeface="Arial"/>
            </a:endParaRPr>
          </a:p>
          <a:p>
            <a:pPr algn="ctr"/>
            <a:r>
              <a:rPr lang="fr-FR" sz="3200" b="1" i="1" kern="10" dirty="0" smtClean="0">
                <a:ln w="9525">
                  <a:noFill/>
                  <a:round/>
                  <a:headEnd/>
                  <a:tailEnd/>
                </a:ln>
                <a:solidFill>
                  <a:srgbClr val="C00000"/>
                </a:solidFill>
                <a:effectLst>
                  <a:outerShdw dist="38100" dir="2700000" algn="tl" rotWithShape="0">
                    <a:srgbClr val="C0C0C0"/>
                  </a:outerShdw>
                </a:effectLst>
                <a:latin typeface="Arial"/>
                <a:cs typeface="Arial"/>
              </a:rPr>
              <a:t>Stratégie de développement.</a:t>
            </a:r>
            <a:endParaRPr lang="fr-FR" sz="3200" b="1" i="1" kern="10" dirty="0">
              <a:ln w="9525">
                <a:noFill/>
                <a:round/>
                <a:headEnd/>
                <a:tailEnd/>
              </a:ln>
              <a:solidFill>
                <a:srgbClr val="C00000"/>
              </a:solidFill>
              <a:effectLst>
                <a:outerShdw dist="38100" dir="2700000" algn="tl" rotWithShape="0">
                  <a:srgbClr val="C0C0C0"/>
                </a:outerShdw>
              </a:effectLst>
              <a:latin typeface="Arial"/>
              <a:cs typeface="Arial"/>
            </a:endParaRPr>
          </a:p>
        </p:txBody>
      </p:sp>
      <p:pic>
        <p:nvPicPr>
          <p:cNvPr id="3078" name="Picture 18" descr="Corne d'or"/>
          <p:cNvPicPr>
            <a:picLocks noChangeAspect="1" noChangeArrowheads="1"/>
          </p:cNvPicPr>
          <p:nvPr/>
        </p:nvPicPr>
        <p:blipFill>
          <a:blip r:embed="rId4" cstate="print">
            <a:lum bright="6000"/>
          </a:blip>
          <a:srcRect/>
          <a:stretch>
            <a:fillRect/>
          </a:stretch>
        </p:blipFill>
        <p:spPr bwMode="auto">
          <a:xfrm>
            <a:off x="-14288" y="0"/>
            <a:ext cx="3602038" cy="2381250"/>
          </a:xfrm>
          <a:prstGeom prst="rect">
            <a:avLst/>
          </a:prstGeom>
          <a:noFill/>
          <a:ln w="9525">
            <a:noFill/>
            <a:miter lim="800000"/>
            <a:headEnd/>
            <a:tailEnd/>
          </a:ln>
        </p:spPr>
      </p:pic>
      <p:pic>
        <p:nvPicPr>
          <p:cNvPr id="3079" name="Picture 20" descr="Bikra Hotel Les Zibans"/>
          <p:cNvPicPr>
            <a:picLocks noChangeAspect="1" noChangeArrowheads="1"/>
          </p:cNvPicPr>
          <p:nvPr/>
        </p:nvPicPr>
        <p:blipFill>
          <a:blip r:embed="rId5" cstate="print"/>
          <a:srcRect/>
          <a:stretch>
            <a:fillRect/>
          </a:stretch>
        </p:blipFill>
        <p:spPr bwMode="auto">
          <a:xfrm>
            <a:off x="4926" y="7435562"/>
            <a:ext cx="3552662" cy="2504183"/>
          </a:xfrm>
          <a:prstGeom prst="rect">
            <a:avLst/>
          </a:prstGeom>
          <a:noFill/>
          <a:ln w="9525">
            <a:noFill/>
            <a:miter lim="800000"/>
            <a:headEnd/>
            <a:tailEnd/>
          </a:ln>
        </p:spPr>
      </p:pic>
      <p:pic>
        <p:nvPicPr>
          <p:cNvPr id="3080" name="Picture 21" descr="Alger-La Casbah (2)"/>
          <p:cNvPicPr>
            <a:picLocks noChangeAspect="1" noChangeArrowheads="1"/>
          </p:cNvPicPr>
          <p:nvPr/>
        </p:nvPicPr>
        <p:blipFill>
          <a:blip r:embed="rId6" cstate="print"/>
          <a:srcRect/>
          <a:stretch>
            <a:fillRect/>
          </a:stretch>
        </p:blipFill>
        <p:spPr bwMode="auto">
          <a:xfrm>
            <a:off x="3671888" y="7533987"/>
            <a:ext cx="3600450" cy="2362200"/>
          </a:xfrm>
          <a:prstGeom prst="rect">
            <a:avLst/>
          </a:prstGeom>
          <a:noFill/>
          <a:ln w="9525">
            <a:noFill/>
            <a:miter lim="800000"/>
            <a:headEnd/>
            <a:tailEnd/>
          </a:ln>
        </p:spPr>
      </p:pic>
      <p:pic>
        <p:nvPicPr>
          <p:cNvPr id="3081" name="Picture 22" descr="Gardaïa"/>
          <p:cNvPicPr>
            <a:picLocks noChangeAspect="1" noChangeArrowheads="1"/>
          </p:cNvPicPr>
          <p:nvPr/>
        </p:nvPicPr>
        <p:blipFill>
          <a:blip r:embed="rId7" cstate="print"/>
          <a:srcRect t="19412"/>
          <a:stretch>
            <a:fillRect/>
          </a:stretch>
        </p:blipFill>
        <p:spPr bwMode="auto">
          <a:xfrm>
            <a:off x="7414650" y="7455308"/>
            <a:ext cx="3455988" cy="2484437"/>
          </a:xfrm>
          <a:prstGeom prst="rect">
            <a:avLst/>
          </a:prstGeom>
          <a:noFill/>
          <a:ln w="9525">
            <a:noFill/>
            <a:miter lim="800000"/>
            <a:headEnd/>
            <a:tailEnd/>
          </a:ln>
        </p:spPr>
      </p:pic>
      <p:pic>
        <p:nvPicPr>
          <p:cNvPr id="3082" name="Picture 23" descr="Tipasa2"/>
          <p:cNvPicPr>
            <a:picLocks noChangeAspect="1" noChangeArrowheads="1"/>
          </p:cNvPicPr>
          <p:nvPr/>
        </p:nvPicPr>
        <p:blipFill>
          <a:blip r:embed="rId8" cstate="print"/>
          <a:srcRect/>
          <a:stretch>
            <a:fillRect/>
          </a:stretch>
        </p:blipFill>
        <p:spPr bwMode="auto">
          <a:xfrm>
            <a:off x="0" y="2376339"/>
            <a:ext cx="3557588" cy="2570163"/>
          </a:xfrm>
          <a:prstGeom prst="rect">
            <a:avLst/>
          </a:prstGeom>
          <a:noFill/>
          <a:ln w="9525">
            <a:noFill/>
            <a:miter lim="800000"/>
            <a:headEnd/>
            <a:tailEnd/>
          </a:ln>
        </p:spPr>
      </p:pic>
      <p:pic>
        <p:nvPicPr>
          <p:cNvPr id="3083" name="Picture 24" descr="Taghit-Dune (2)"/>
          <p:cNvPicPr>
            <a:picLocks noChangeAspect="1" noChangeArrowheads="1"/>
          </p:cNvPicPr>
          <p:nvPr/>
        </p:nvPicPr>
        <p:blipFill>
          <a:blip r:embed="rId9" cstate="print"/>
          <a:srcRect/>
          <a:stretch>
            <a:fillRect/>
          </a:stretch>
        </p:blipFill>
        <p:spPr bwMode="auto">
          <a:xfrm>
            <a:off x="10980038" y="7479120"/>
            <a:ext cx="3313113" cy="2460625"/>
          </a:xfrm>
          <a:prstGeom prst="rect">
            <a:avLst/>
          </a:prstGeom>
          <a:noFill/>
          <a:ln w="9525">
            <a:noFill/>
            <a:miter lim="800000"/>
            <a:headEnd/>
            <a:tailEnd/>
          </a:ln>
        </p:spPr>
      </p:pic>
      <p:sp>
        <p:nvSpPr>
          <p:cNvPr id="3084" name="Rectangle 15"/>
          <p:cNvSpPr>
            <a:spLocks noChangeArrowheads="1"/>
          </p:cNvSpPr>
          <p:nvPr/>
        </p:nvSpPr>
        <p:spPr bwMode="auto">
          <a:xfrm>
            <a:off x="3771900" y="328613"/>
            <a:ext cx="10558463" cy="830262"/>
          </a:xfrm>
          <a:prstGeom prst="rect">
            <a:avLst/>
          </a:prstGeom>
          <a:noFill/>
          <a:ln w="9525">
            <a:noFill/>
            <a:miter lim="800000"/>
            <a:headEnd/>
            <a:tailEnd/>
          </a:ln>
        </p:spPr>
        <p:txBody>
          <a:bodyPr>
            <a:spAutoFit/>
          </a:bodyPr>
          <a:lstStyle/>
          <a:p>
            <a:pPr algn="ctr"/>
            <a:r>
              <a:rPr lang="ar-SA" sz="4800" b="1">
                <a:solidFill>
                  <a:srgbClr val="000080"/>
                </a:solidFill>
                <a:latin typeface="Arabic Transparent" pitchFamily="2" charset="-78"/>
                <a:ea typeface="Times New Roman" pitchFamily="18" charset="0"/>
                <a:cs typeface="Arabic Transparent" pitchFamily="2" charset="-78"/>
              </a:rPr>
              <a:t>الجمهوريـة الجزائريـة الديمقراطيـة الشعبيـة</a:t>
            </a:r>
            <a:endParaRPr lang="fr-FR" sz="4800" b="1">
              <a:solidFill>
                <a:srgbClr val="000000"/>
              </a:solidFill>
              <a:latin typeface="Arabic Transparent" pitchFamily="2" charset="-78"/>
              <a:ea typeface="Times New Roman" pitchFamily="18" charset="0"/>
              <a:cs typeface="Arabic Transparent" pitchFamily="2" charset="-78"/>
            </a:endParaRPr>
          </a:p>
        </p:txBody>
      </p:sp>
      <p:pic>
        <p:nvPicPr>
          <p:cNvPr id="3085" name="Picture 3" descr="C:\Users\welcome\Desktop\andtAlgeria.gif"/>
          <p:cNvPicPr>
            <a:picLocks noChangeAspect="1" noChangeArrowheads="1" noCrop="1"/>
          </p:cNvPicPr>
          <p:nvPr/>
        </p:nvPicPr>
        <p:blipFill>
          <a:blip r:embed="rId10" cstate="print"/>
          <a:srcRect/>
          <a:stretch>
            <a:fillRect/>
          </a:stretch>
        </p:blipFill>
        <p:spPr bwMode="auto">
          <a:xfrm>
            <a:off x="4524821" y="1428527"/>
            <a:ext cx="2532063" cy="173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432148" y="7920955"/>
            <a:ext cx="13563229" cy="2062161"/>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3200" b="1" i="1" dirty="0">
                <a:solidFill>
                  <a:schemeClr val="accent2">
                    <a:lumMod val="75000"/>
                  </a:schemeClr>
                </a:solidFill>
                <a:latin typeface="Bookman Old Style" pitchFamily="18" charset="0"/>
                <a:cs typeface="Times New Roman" pitchFamily="18" charset="0"/>
              </a:rPr>
              <a:t>Le nombre </a:t>
            </a:r>
            <a:r>
              <a:rPr lang="fr-FR" sz="3200" b="1" i="1" dirty="0" smtClean="0">
                <a:solidFill>
                  <a:schemeClr val="accent2">
                    <a:lumMod val="75000"/>
                  </a:schemeClr>
                </a:solidFill>
                <a:latin typeface="Bookman Old Style" pitchFamily="18" charset="0"/>
                <a:cs typeface="Times New Roman" pitchFamily="18" charset="0"/>
              </a:rPr>
              <a:t>d’entrée en </a:t>
            </a:r>
            <a:r>
              <a:rPr lang="fr-FR" sz="3200" b="1" i="1" dirty="0">
                <a:solidFill>
                  <a:schemeClr val="accent2">
                    <a:lumMod val="75000"/>
                  </a:schemeClr>
                </a:solidFill>
                <a:latin typeface="Bookman Old Style" pitchFamily="18" charset="0"/>
                <a:cs typeface="Times New Roman" pitchFamily="18" charset="0"/>
              </a:rPr>
              <a:t>Algérie a connu une </a:t>
            </a:r>
            <a:r>
              <a:rPr lang="fr-FR" sz="3200" b="1" i="1" dirty="0" smtClean="0">
                <a:solidFill>
                  <a:schemeClr val="accent2">
                    <a:lumMod val="75000"/>
                  </a:schemeClr>
                </a:solidFill>
                <a:latin typeface="Bookman Old Style" pitchFamily="18" charset="0"/>
                <a:cs typeface="Times New Roman" pitchFamily="18" charset="0"/>
              </a:rPr>
              <a:t>augmentation  </a:t>
            </a:r>
            <a:r>
              <a:rPr lang="fr-FR" sz="3200" b="1" i="1" dirty="0">
                <a:solidFill>
                  <a:schemeClr val="accent2">
                    <a:lumMod val="75000"/>
                  </a:schemeClr>
                </a:solidFill>
                <a:latin typeface="Bookman Old Style" pitchFamily="18" charset="0"/>
                <a:cs typeface="Times New Roman" pitchFamily="18" charset="0"/>
              </a:rPr>
              <a:t>depuis l’année 2000, puis a commencé </a:t>
            </a:r>
            <a:r>
              <a:rPr lang="fr-FR" sz="3200" b="1" i="1" dirty="0" smtClean="0">
                <a:solidFill>
                  <a:schemeClr val="accent2">
                    <a:lumMod val="75000"/>
                  </a:schemeClr>
                </a:solidFill>
                <a:latin typeface="Bookman Old Style" pitchFamily="18" charset="0"/>
                <a:cs typeface="Times New Roman" pitchFamily="18" charset="0"/>
              </a:rPr>
              <a:t>à diminuer </a:t>
            </a:r>
            <a:r>
              <a:rPr lang="fr-FR" sz="3200" b="1" i="1" dirty="0">
                <a:solidFill>
                  <a:schemeClr val="accent2">
                    <a:lumMod val="75000"/>
                  </a:schemeClr>
                </a:solidFill>
                <a:latin typeface="Bookman Old Style" pitchFamily="18" charset="0"/>
                <a:cs typeface="Times New Roman" pitchFamily="18" charset="0"/>
              </a:rPr>
              <a:t>à compter de l’année </a:t>
            </a:r>
            <a:r>
              <a:rPr lang="fr-FR" sz="3200" b="1" i="1" dirty="0" smtClean="0">
                <a:solidFill>
                  <a:schemeClr val="accent2">
                    <a:lumMod val="75000"/>
                  </a:schemeClr>
                </a:solidFill>
                <a:latin typeface="Bookman Old Style" pitchFamily="18" charset="0"/>
                <a:cs typeface="Times New Roman" pitchFamily="18" charset="0"/>
              </a:rPr>
              <a:t>2013</a:t>
            </a:r>
            <a:endParaRPr lang="ar-DZ" sz="3200" b="1" i="1" dirty="0">
              <a:solidFill>
                <a:srgbClr val="C00000"/>
              </a:solidFill>
              <a:latin typeface="Palatino Linotype" pitchFamily="18" charset="0"/>
              <a:cs typeface="Times New Roman" pitchFamily="18" charset="0"/>
            </a:endParaRPr>
          </a:p>
        </p:txBody>
      </p:sp>
      <p:sp>
        <p:nvSpPr>
          <p:cNvPr id="36" name="Rectangle à coins arrondis 35"/>
          <p:cNvSpPr/>
          <p:nvPr/>
        </p:nvSpPr>
        <p:spPr>
          <a:xfrm>
            <a:off x="417541" y="144091"/>
            <a:ext cx="13563228"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3600" b="1" dirty="0">
                <a:solidFill>
                  <a:schemeClr val="accent3">
                    <a:lumMod val="75000"/>
                  </a:schemeClr>
                </a:solidFill>
                <a:latin typeface="Bookman Old Style" pitchFamily="18" charset="0"/>
                <a:cs typeface="Times New Roman" pitchFamily="18" charset="0"/>
              </a:rPr>
              <a:t>2-</a:t>
            </a:r>
            <a:r>
              <a:rPr lang="fr-FR" sz="3600" b="1" dirty="0">
                <a:solidFill>
                  <a:schemeClr val="accent1">
                    <a:lumMod val="75000"/>
                  </a:schemeClr>
                </a:solidFill>
                <a:latin typeface="Bookman Old Style" pitchFamily="18" charset="0"/>
                <a:cs typeface="Times New Roman" pitchFamily="18" charset="0"/>
              </a:rPr>
              <a:t> flux touristique </a:t>
            </a:r>
            <a:r>
              <a:rPr lang="fr-FR" sz="3600" b="1" dirty="0" smtClean="0">
                <a:solidFill>
                  <a:schemeClr val="accent1">
                    <a:lumMod val="75000"/>
                  </a:schemeClr>
                </a:solidFill>
                <a:latin typeface="Bookman Old Style" pitchFamily="18" charset="0"/>
                <a:cs typeface="Times New Roman" pitchFamily="18" charset="0"/>
              </a:rPr>
              <a:t>(entrées en  l’Algérie)                                 </a:t>
            </a:r>
            <a:r>
              <a:rPr lang="fr-FR" sz="3600" b="1" dirty="0">
                <a:solidFill>
                  <a:schemeClr val="accent1">
                    <a:lumMod val="75000"/>
                  </a:schemeClr>
                </a:solidFill>
                <a:latin typeface="Bookman Old Style" pitchFamily="18" charset="0"/>
                <a:cs typeface="Times New Roman" pitchFamily="18" charset="0"/>
              </a:rPr>
              <a:t>durant les </a:t>
            </a:r>
            <a:r>
              <a:rPr lang="fr-FR" sz="3600" b="1" dirty="0" smtClean="0">
                <a:solidFill>
                  <a:schemeClr val="accent1">
                    <a:lumMod val="75000"/>
                  </a:schemeClr>
                </a:solidFill>
                <a:latin typeface="Bookman Old Style" pitchFamily="18" charset="0"/>
                <a:cs typeface="Times New Roman" pitchFamily="18" charset="0"/>
              </a:rPr>
              <a:t>Quatre (04) </a:t>
            </a:r>
            <a:r>
              <a:rPr lang="fr-FR" sz="3600" b="1" dirty="0">
                <a:solidFill>
                  <a:schemeClr val="accent1">
                    <a:lumMod val="75000"/>
                  </a:schemeClr>
                </a:solidFill>
                <a:latin typeface="Bookman Old Style" pitchFamily="18" charset="0"/>
                <a:cs typeface="Times New Roman" pitchFamily="18" charset="0"/>
              </a:rPr>
              <a:t>dernières </a:t>
            </a:r>
            <a:r>
              <a:rPr lang="fr-FR" sz="3600" b="1" dirty="0" smtClean="0">
                <a:solidFill>
                  <a:schemeClr val="accent1">
                    <a:lumMod val="75000"/>
                  </a:schemeClr>
                </a:solidFill>
                <a:latin typeface="Bookman Old Style" pitchFamily="18" charset="0"/>
                <a:cs typeface="Times New Roman" pitchFamily="18" charset="0"/>
              </a:rPr>
              <a:t>années:</a:t>
            </a:r>
            <a:endParaRPr lang="ar-DZ" sz="3600" b="1" dirty="0">
              <a:solidFill>
                <a:schemeClr val="accent1">
                  <a:lumMod val="75000"/>
                </a:schemeClr>
              </a:solidFill>
              <a:latin typeface="Bookman Old Style" pitchFamily="18" charset="0"/>
              <a:cs typeface="Times New Roman"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306126227"/>
              </p:ext>
            </p:extLst>
          </p:nvPr>
        </p:nvGraphicFramePr>
        <p:xfrm>
          <a:off x="1800300" y="3384451"/>
          <a:ext cx="10369152" cy="3547110"/>
        </p:xfrm>
        <a:graphic>
          <a:graphicData uri="http://schemas.openxmlformats.org/drawingml/2006/table">
            <a:tbl>
              <a:tblPr/>
              <a:tblGrid>
                <a:gridCol w="7074481"/>
                <a:gridCol w="3294671"/>
              </a:tblGrid>
              <a:tr h="371475">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FFFF"/>
                          </a:solidFill>
                          <a:effectLst/>
                          <a:latin typeface="Palatino Linotype" pitchFamily="18" charset="0"/>
                          <a:cs typeface="Times New Roman" pitchFamily="18" charset="0"/>
                        </a:rPr>
                        <a:t>Flux (millions)</a:t>
                      </a:r>
                      <a:endParaRPr kumimoji="0" lang="fr-FR" sz="4000" b="1" i="0" u="none" strike="noStrike" cap="none" normalizeH="0" baseline="0" dirty="0" smtClean="0">
                        <a:ln>
                          <a:noFill/>
                        </a:ln>
                        <a:solidFill>
                          <a:srgbClr val="FFFFFF"/>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FFFF"/>
                          </a:solidFill>
                          <a:effectLst/>
                          <a:latin typeface="Palatino Linotype" pitchFamily="18" charset="0"/>
                          <a:cs typeface="Times New Roman" pitchFamily="18" charset="0"/>
                        </a:rPr>
                        <a:t>Année</a:t>
                      </a:r>
                      <a:endParaRPr kumimoji="0" lang="fr-FR" sz="4000" b="1" i="0" u="none" strike="noStrike" cap="none" normalizeH="0" baseline="0" dirty="0" smtClean="0">
                        <a:ln>
                          <a:noFill/>
                        </a:ln>
                        <a:solidFill>
                          <a:srgbClr val="FFFFFF"/>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42950">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000000"/>
                          </a:solidFill>
                          <a:effectLst/>
                          <a:latin typeface="Palatino Linotype" pitchFamily="18" charset="0"/>
                          <a:cs typeface="Times New Roman" pitchFamily="18" charset="0"/>
                        </a:rPr>
                        <a:t> </a:t>
                      </a:r>
                      <a:r>
                        <a:rPr kumimoji="0" lang="ar-DZ" sz="4000" b="1" i="0" u="none" strike="noStrike" cap="none" normalizeH="0" baseline="0" dirty="0" smtClean="0">
                          <a:ln>
                            <a:noFill/>
                          </a:ln>
                          <a:solidFill>
                            <a:srgbClr val="000000"/>
                          </a:solidFill>
                          <a:effectLst/>
                          <a:latin typeface="Palatino Linotype" pitchFamily="18" charset="0"/>
                          <a:cs typeface="Times New Roman" pitchFamily="18" charset="0"/>
                        </a:rPr>
                        <a:t>2,73</a:t>
                      </a:r>
                      <a:endParaRPr kumimoji="0" lang="fr-FR" sz="4000" b="1" i="0" u="none" strike="noStrike" cap="none" normalizeH="0" baseline="0" dirty="0" smtClean="0">
                        <a:ln>
                          <a:noFill/>
                        </a:ln>
                        <a:solidFill>
                          <a:srgbClr val="000000"/>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0D0"/>
                    </a:solidFill>
                  </a:tcPr>
                </a:tc>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ar-DZ" sz="4000" b="1" i="0" u="none" strike="noStrike" cap="none" normalizeH="0" baseline="0" dirty="0" smtClean="0">
                          <a:ln>
                            <a:noFill/>
                          </a:ln>
                          <a:solidFill>
                            <a:srgbClr val="000000"/>
                          </a:solidFill>
                          <a:effectLst/>
                          <a:latin typeface="Palatino Linotype" pitchFamily="18" charset="0"/>
                          <a:cs typeface="Times New Roman" pitchFamily="18" charset="0"/>
                        </a:rPr>
                        <a:t>2013</a:t>
                      </a:r>
                      <a:r>
                        <a:rPr kumimoji="0" lang="fr-FR" sz="4000" b="1" i="0" u="none" strike="noStrike" cap="none" normalizeH="0" baseline="0" dirty="0" smtClean="0">
                          <a:ln>
                            <a:noFill/>
                          </a:ln>
                          <a:solidFill>
                            <a:srgbClr val="000000"/>
                          </a:solidFill>
                          <a:effectLst/>
                          <a:latin typeface="Palatino Linotype" pitchFamily="18" charset="0"/>
                          <a:cs typeface="Times New Roman" pitchFamily="18" charset="0"/>
                        </a:rPr>
                        <a:t> </a:t>
                      </a:r>
                      <a:endParaRPr kumimoji="0" lang="fr-FR" sz="4000" b="1" i="0" u="none" strike="noStrike" cap="none" normalizeH="0" baseline="0" dirty="0" smtClean="0">
                        <a:ln>
                          <a:noFill/>
                        </a:ln>
                        <a:solidFill>
                          <a:srgbClr val="000000"/>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0D0"/>
                    </a:solidFill>
                  </a:tcPr>
                </a:tc>
              </a:tr>
              <a:tr h="371475">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ar-DZ" sz="4000" b="1" i="0" u="none" strike="noStrike" cap="none" normalizeH="0" baseline="0" dirty="0" smtClean="0">
                          <a:ln>
                            <a:noFill/>
                          </a:ln>
                          <a:solidFill>
                            <a:srgbClr val="000000"/>
                          </a:solidFill>
                          <a:effectLst/>
                          <a:latin typeface="Palatino Linotype" pitchFamily="18" charset="0"/>
                          <a:cs typeface="Times New Roman" pitchFamily="18" charset="0"/>
                        </a:rPr>
                        <a:t>2,30</a:t>
                      </a:r>
                      <a:endParaRPr kumimoji="0" lang="fr-FR" sz="4000" b="1" i="0" u="none" strike="noStrike" cap="none" normalizeH="0" baseline="0" dirty="0" smtClean="0">
                        <a:ln>
                          <a:noFill/>
                        </a:ln>
                        <a:solidFill>
                          <a:srgbClr val="000000"/>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0D0"/>
                    </a:solidFill>
                  </a:tcPr>
                </a:tc>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ar-DZ" sz="4000" b="1" i="0" u="none" strike="noStrike" cap="none" normalizeH="0" baseline="0" smtClean="0">
                          <a:ln>
                            <a:noFill/>
                          </a:ln>
                          <a:solidFill>
                            <a:srgbClr val="000000"/>
                          </a:solidFill>
                          <a:effectLst/>
                          <a:latin typeface="Palatino Linotype" pitchFamily="18" charset="0"/>
                          <a:cs typeface="Times New Roman" pitchFamily="18" charset="0"/>
                        </a:rPr>
                        <a:t>2014</a:t>
                      </a:r>
                      <a:endParaRPr kumimoji="0" lang="fr-FR" sz="4000" b="1" i="0" u="none" strike="noStrike" cap="none" normalizeH="0" baseline="0" smtClean="0">
                        <a:ln>
                          <a:noFill/>
                        </a:ln>
                        <a:solidFill>
                          <a:srgbClr val="000000"/>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0D0"/>
                    </a:solidFill>
                  </a:tcPr>
                </a:tc>
              </a:tr>
              <a:tr h="371475">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ar-DZ" sz="4000" b="1" i="0" u="none" strike="noStrike" cap="none" normalizeH="0" baseline="0" dirty="0" smtClean="0">
                          <a:ln>
                            <a:noFill/>
                          </a:ln>
                          <a:solidFill>
                            <a:schemeClr val="tx1"/>
                          </a:solidFill>
                          <a:effectLst/>
                          <a:latin typeface="Palatino Linotype" pitchFamily="18" charset="0"/>
                          <a:cs typeface="Times New Roman" pitchFamily="18" charset="0"/>
                        </a:rPr>
                        <a:t>1,7</a:t>
                      </a:r>
                      <a:endParaRPr kumimoji="0" lang="fr-FR" sz="4000" b="1" i="0" u="none" strike="noStrike" cap="none" normalizeH="0" baseline="0" dirty="0" smtClean="0">
                        <a:ln>
                          <a:noFill/>
                        </a:ln>
                        <a:solidFill>
                          <a:schemeClr val="tx1"/>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9"/>
                    </a:solidFill>
                  </a:tcPr>
                </a:tc>
                <a:tc>
                  <a:txBody>
                    <a:bodyPr/>
                    <a:lstStyle/>
                    <a:p>
                      <a:pPr marL="0" marR="0" lvl="0" indent="0" algn="ctr" defTabSz="1439863" rtl="0" eaLnBrk="1" fontAlgn="base" latinLnBrk="0" hangingPunct="1">
                        <a:lnSpc>
                          <a:spcPct val="100000"/>
                        </a:lnSpc>
                        <a:spcBef>
                          <a:spcPct val="0"/>
                        </a:spcBef>
                        <a:spcAft>
                          <a:spcPct val="0"/>
                        </a:spcAft>
                        <a:buClrTx/>
                        <a:buSzTx/>
                        <a:buFontTx/>
                        <a:buNone/>
                        <a:tabLst/>
                      </a:pPr>
                      <a:r>
                        <a:rPr kumimoji="0" lang="ar-DZ" sz="4000" b="1" i="0" u="none" strike="noStrike" cap="none" normalizeH="0" baseline="0" dirty="0" smtClean="0">
                          <a:ln>
                            <a:noFill/>
                          </a:ln>
                          <a:solidFill>
                            <a:srgbClr val="000000"/>
                          </a:solidFill>
                          <a:effectLst/>
                          <a:latin typeface="Palatino Linotype" pitchFamily="18" charset="0"/>
                          <a:cs typeface="Times New Roman" pitchFamily="18" charset="0"/>
                        </a:rPr>
                        <a:t>2015</a:t>
                      </a:r>
                      <a:endParaRPr kumimoji="0" lang="fr-FR" sz="4000" b="1" i="0" u="none" strike="noStrike" cap="none" normalizeH="0" baseline="0" dirty="0" smtClean="0">
                        <a:ln>
                          <a:noFill/>
                        </a:ln>
                        <a:solidFill>
                          <a:srgbClr val="000000"/>
                        </a:solidFill>
                        <a:effectLst/>
                        <a:latin typeface="Palatino Linotype" pitchFamily="18" charset="0"/>
                        <a:cs typeface="Arial"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9"/>
                    </a:solidFill>
                  </a:tcPr>
                </a:tc>
              </a:tr>
              <a:tr h="371475">
                <a:tc>
                  <a:txBody>
                    <a:bodyPr/>
                    <a:lstStyle/>
                    <a:p>
                      <a:pPr algn="ctr"/>
                      <a:r>
                        <a:rPr kumimoji="0" lang="fr-FR" sz="4000" b="1" i="0" u="none" strike="noStrike" kern="1200" cap="none" normalizeH="0" baseline="0" dirty="0" smtClean="0">
                          <a:ln>
                            <a:noFill/>
                          </a:ln>
                          <a:solidFill>
                            <a:srgbClr val="FF0000"/>
                          </a:solidFill>
                          <a:effectLst/>
                          <a:latin typeface="Palatino Linotype" pitchFamily="18" charset="0"/>
                          <a:ea typeface="+mn-ea"/>
                          <a:cs typeface="Times New Roman" pitchFamily="18" charset="0"/>
                        </a:rPr>
                        <a:t>2.03</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9"/>
                    </a:solidFill>
                  </a:tcPr>
                </a:tc>
                <a:tc>
                  <a:txBody>
                    <a:bodyPr/>
                    <a:lstStyle/>
                    <a:p>
                      <a:pPr algn="ctr"/>
                      <a:r>
                        <a:rPr kumimoji="0" lang="fr-FR" sz="4000" b="1" i="0" u="none" strike="noStrike" kern="1200" cap="none" normalizeH="0" baseline="0" dirty="0" smtClean="0">
                          <a:ln>
                            <a:noFill/>
                          </a:ln>
                          <a:solidFill>
                            <a:srgbClr val="000000"/>
                          </a:solidFill>
                          <a:effectLst/>
                          <a:latin typeface="Palatino Linotype" pitchFamily="18" charset="0"/>
                          <a:ea typeface="+mn-ea"/>
                          <a:cs typeface="Times New Roman" pitchFamily="18" charset="0"/>
                        </a:rPr>
                        <a:t>2016</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9"/>
                    </a:solidFill>
                  </a:tcPr>
                </a:tc>
              </a:tr>
            </a:tbl>
          </a:graphicData>
        </a:graphic>
      </p:graphicFrame>
      <p:sp>
        <p:nvSpPr>
          <p:cNvPr id="33" name="Text Box 3"/>
          <p:cNvSpPr txBox="1">
            <a:spLocks noChangeArrowheads="1"/>
          </p:cNvSpPr>
          <p:nvPr/>
        </p:nvSpPr>
        <p:spPr bwMode="auto">
          <a:xfrm>
            <a:off x="3888532" y="2160315"/>
            <a:ext cx="6131796" cy="708942"/>
          </a:xfrm>
          <a:prstGeom prst="rect">
            <a:avLst/>
          </a:prstGeom>
          <a:solidFill>
            <a:schemeClr val="accent6">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ar-DZ" sz="4400" b="1" dirty="0">
                <a:solidFill>
                  <a:srgbClr val="42568D"/>
                </a:solidFill>
                <a:latin typeface="Times New Roman" pitchFamily="18" charset="0"/>
              </a:rPr>
              <a:t> </a:t>
            </a:r>
            <a:r>
              <a:rPr lang="ar-DZ" sz="4400" b="1" dirty="0">
                <a:solidFill>
                  <a:srgbClr val="753E3E"/>
                </a:solidFill>
                <a:latin typeface="Times New Roman" pitchFamily="18" charset="0"/>
              </a:rPr>
              <a:t> </a:t>
            </a:r>
            <a:r>
              <a:rPr lang="fr-FR" sz="3200" b="1" dirty="0">
                <a:solidFill>
                  <a:srgbClr val="C00000"/>
                </a:solidFill>
                <a:latin typeface="Bookman Old Style" pitchFamily="18" charset="0"/>
              </a:rPr>
              <a:t>Entrées </a:t>
            </a:r>
            <a:r>
              <a:rPr lang="fr-FR" sz="3200" b="1" dirty="0" smtClean="0">
                <a:solidFill>
                  <a:srgbClr val="C00000"/>
                </a:solidFill>
                <a:latin typeface="Bookman Old Style" pitchFamily="18" charset="0"/>
              </a:rPr>
              <a:t>en Algérie</a:t>
            </a:r>
            <a:endParaRPr lang="fr-FR"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00332" y="328563"/>
            <a:ext cx="13557415" cy="888800"/>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3600" b="1" dirty="0" smtClean="0">
                <a:solidFill>
                  <a:schemeClr val="accent3">
                    <a:lumMod val="75000"/>
                  </a:schemeClr>
                </a:solidFill>
                <a:latin typeface="Bookman Old Style" pitchFamily="18" charset="0"/>
                <a:cs typeface="Times New Roman" pitchFamily="18" charset="0"/>
              </a:rPr>
              <a:t>3-1  </a:t>
            </a:r>
            <a:r>
              <a:rPr lang="fr-FR" sz="3600" b="1" dirty="0" smtClean="0">
                <a:solidFill>
                  <a:schemeClr val="accent1">
                    <a:lumMod val="75000"/>
                  </a:schemeClr>
                </a:solidFill>
                <a:latin typeface="Bookman Old Style" pitchFamily="18" charset="0"/>
                <a:cs typeface="Times New Roman" pitchFamily="18" charset="0"/>
              </a:rPr>
              <a:t>Le </a:t>
            </a:r>
            <a:r>
              <a:rPr lang="fr-FR" sz="3600" b="1" dirty="0">
                <a:solidFill>
                  <a:schemeClr val="accent1">
                    <a:lumMod val="75000"/>
                  </a:schemeClr>
                </a:solidFill>
                <a:latin typeface="Bookman Old Style" pitchFamily="18" charset="0"/>
                <a:cs typeface="Times New Roman" pitchFamily="18" charset="0"/>
              </a:rPr>
              <a:t>parc hôtelier </a:t>
            </a:r>
            <a:r>
              <a:rPr lang="fr-FR" sz="3600" b="1" dirty="0" smtClean="0">
                <a:solidFill>
                  <a:schemeClr val="accent1">
                    <a:lumMod val="75000"/>
                  </a:schemeClr>
                </a:solidFill>
                <a:latin typeface="Bookman Old Style" pitchFamily="18" charset="0"/>
                <a:cs typeface="Times New Roman" pitchFamily="18" charset="0"/>
              </a:rPr>
              <a:t>: </a:t>
            </a:r>
            <a:r>
              <a:rPr lang="fr-FR" sz="3600" b="1" dirty="0" smtClean="0">
                <a:solidFill>
                  <a:schemeClr val="accent3">
                    <a:lumMod val="75000"/>
                  </a:schemeClr>
                </a:solidFill>
                <a:latin typeface="Bookman Old Style" pitchFamily="18" charset="0"/>
                <a:cs typeface="Times New Roman" pitchFamily="18" charset="0"/>
              </a:rPr>
              <a:t>Composante</a:t>
            </a:r>
            <a:endParaRPr lang="ar-DZ" sz="3600" b="1" dirty="0">
              <a:solidFill>
                <a:schemeClr val="accent3">
                  <a:lumMod val="75000"/>
                </a:schemeClr>
              </a:solidFill>
              <a:latin typeface="Bookman Old Style" pitchFamily="18" charset="0"/>
              <a:cs typeface="Times New Roman" pitchFamily="18" charset="0"/>
            </a:endParaRPr>
          </a:p>
        </p:txBody>
      </p:sp>
      <p:sp>
        <p:nvSpPr>
          <p:cNvPr id="18" name="Rectangle à coins arrondis 17"/>
          <p:cNvSpPr/>
          <p:nvPr/>
        </p:nvSpPr>
        <p:spPr>
          <a:xfrm>
            <a:off x="557166" y="2123860"/>
            <a:ext cx="13144592" cy="79732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Constitué de </a:t>
            </a:r>
            <a:r>
              <a:rPr lang="fr-FR" sz="3600" b="1" dirty="0" smtClean="0">
                <a:solidFill>
                  <a:schemeClr val="accent3">
                    <a:lumMod val="75000"/>
                  </a:schemeClr>
                </a:solidFill>
                <a:latin typeface="Times New Roman" pitchFamily="18" charset="0"/>
              </a:rPr>
              <a:t>107 420 </a:t>
            </a:r>
            <a:r>
              <a:rPr lang="fr-FR" sz="3600" b="1" dirty="0">
                <a:solidFill>
                  <a:schemeClr val="accent3">
                    <a:lumMod val="75000"/>
                  </a:schemeClr>
                </a:solidFill>
                <a:latin typeface="Times New Roman" pitchFamily="18" charset="0"/>
              </a:rPr>
              <a:t>lits</a:t>
            </a:r>
            <a:r>
              <a:rPr lang="fr-FR" sz="3600" b="1" dirty="0">
                <a:solidFill>
                  <a:schemeClr val="accent1">
                    <a:lumMod val="75000"/>
                  </a:schemeClr>
                </a:solidFill>
                <a:latin typeface="Times New Roman" pitchFamily="18" charset="0"/>
              </a:rPr>
              <a:t> répartis sur </a:t>
            </a:r>
            <a:r>
              <a:rPr lang="fr-FR" sz="3600" b="1" dirty="0" smtClean="0">
                <a:solidFill>
                  <a:schemeClr val="accent3">
                    <a:lumMod val="75000"/>
                  </a:schemeClr>
                </a:solidFill>
                <a:latin typeface="Times New Roman" pitchFamily="18" charset="0"/>
              </a:rPr>
              <a:t>1231 </a:t>
            </a:r>
            <a:r>
              <a:rPr lang="fr-FR" sz="3600" b="1" dirty="0">
                <a:solidFill>
                  <a:schemeClr val="accent1">
                    <a:lumMod val="75000"/>
                  </a:schemeClr>
                </a:solidFill>
                <a:latin typeface="Times New Roman" pitchFamily="18" charset="0"/>
              </a:rPr>
              <a:t>structures, dont: </a:t>
            </a:r>
            <a:endParaRPr lang="ar-DZ" sz="3600" b="1" dirty="0">
              <a:solidFill>
                <a:schemeClr val="accent1">
                  <a:lumMod val="75000"/>
                </a:schemeClr>
              </a:solidFill>
              <a:latin typeface="Times New Roman" pitchFamily="18" charset="0"/>
            </a:endParaRPr>
          </a:p>
        </p:txBody>
      </p:sp>
      <p:sp>
        <p:nvSpPr>
          <p:cNvPr id="19" name="Rectangle à coins arrondis 18"/>
          <p:cNvSpPr/>
          <p:nvPr/>
        </p:nvSpPr>
        <p:spPr>
          <a:xfrm>
            <a:off x="1656284" y="3593835"/>
            <a:ext cx="12000109" cy="1613358"/>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3">
                    <a:lumMod val="75000"/>
                  </a:schemeClr>
                </a:solidFill>
                <a:latin typeface="Times New Roman" pitchFamily="18" charset="0"/>
              </a:rPr>
              <a:t>65</a:t>
            </a:r>
            <a:r>
              <a:rPr lang="fr-FR" sz="3600" b="1" dirty="0">
                <a:solidFill>
                  <a:srgbClr val="C00000"/>
                </a:solidFill>
                <a:latin typeface="Times New Roman" pitchFamily="18" charset="0"/>
              </a:rPr>
              <a:t> </a:t>
            </a:r>
            <a:r>
              <a:rPr lang="fr-FR" sz="3600" b="1" dirty="0">
                <a:solidFill>
                  <a:schemeClr val="accent1">
                    <a:lumMod val="75000"/>
                  </a:schemeClr>
                </a:solidFill>
                <a:latin typeface="Times New Roman" pitchFamily="18" charset="0"/>
              </a:rPr>
              <a:t>établissements hôtelier relevant du secteur public, d’une , capacité de </a:t>
            </a:r>
            <a:r>
              <a:rPr lang="fr-FR" sz="3600" b="1" dirty="0">
                <a:solidFill>
                  <a:schemeClr val="accent3">
                    <a:lumMod val="75000"/>
                  </a:schemeClr>
                </a:solidFill>
                <a:latin typeface="Times New Roman" pitchFamily="18" charset="0"/>
              </a:rPr>
              <a:t>18 163 lits </a:t>
            </a:r>
            <a:r>
              <a:rPr lang="fr-FR" sz="3600" b="1" dirty="0">
                <a:solidFill>
                  <a:schemeClr val="accent1">
                    <a:lumMod val="75000"/>
                  </a:schemeClr>
                </a:solidFill>
                <a:latin typeface="Times New Roman" pitchFamily="18" charset="0"/>
              </a:rPr>
              <a:t>et </a:t>
            </a:r>
            <a:r>
              <a:rPr lang="fr-FR" sz="3600" b="1" dirty="0" smtClean="0">
                <a:solidFill>
                  <a:schemeClr val="accent1">
                    <a:lumMod val="75000"/>
                  </a:schemeClr>
                </a:solidFill>
                <a:latin typeface="Times New Roman" pitchFamily="18" charset="0"/>
              </a:rPr>
              <a:t>qui </a:t>
            </a:r>
            <a:r>
              <a:rPr lang="fr-FR" sz="3600" b="1" dirty="0">
                <a:solidFill>
                  <a:schemeClr val="accent1">
                    <a:lumMod val="75000"/>
                  </a:schemeClr>
                </a:solidFill>
                <a:latin typeface="Times New Roman" pitchFamily="18" charset="0"/>
              </a:rPr>
              <a:t>font l’objet d’une opération de réhabilitation et de modernisation </a:t>
            </a:r>
            <a:endParaRPr lang="ar-DZ" sz="3600" b="1" dirty="0">
              <a:solidFill>
                <a:schemeClr val="accent1">
                  <a:lumMod val="75000"/>
                </a:schemeClr>
              </a:solidFill>
              <a:latin typeface="Times New Roman" pitchFamily="18" charset="0"/>
            </a:endParaRPr>
          </a:p>
        </p:txBody>
      </p:sp>
      <p:sp>
        <p:nvSpPr>
          <p:cNvPr id="20" name="Rectangle à coins arrondis 19"/>
          <p:cNvSpPr/>
          <p:nvPr/>
        </p:nvSpPr>
        <p:spPr>
          <a:xfrm>
            <a:off x="1656284" y="5747359"/>
            <a:ext cx="12000109" cy="94946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3">
                    <a:lumMod val="75000"/>
                  </a:schemeClr>
                </a:solidFill>
                <a:latin typeface="Times New Roman" pitchFamily="18" charset="0"/>
              </a:rPr>
              <a:t>1 </a:t>
            </a:r>
            <a:r>
              <a:rPr lang="fr-FR" sz="3600" b="1" dirty="0" smtClean="0">
                <a:solidFill>
                  <a:schemeClr val="accent3">
                    <a:lumMod val="75000"/>
                  </a:schemeClr>
                </a:solidFill>
                <a:latin typeface="Times New Roman" pitchFamily="18" charset="0"/>
              </a:rPr>
              <a:t>098 </a:t>
            </a:r>
            <a:r>
              <a:rPr lang="fr-FR" sz="3600" b="1" dirty="0">
                <a:solidFill>
                  <a:schemeClr val="accent1">
                    <a:lumMod val="75000"/>
                  </a:schemeClr>
                </a:solidFill>
                <a:latin typeface="Times New Roman" pitchFamily="18" charset="0"/>
              </a:rPr>
              <a:t>établissements hôtelier relevant du secteur privé, d’une capacité de </a:t>
            </a:r>
            <a:r>
              <a:rPr lang="fr-FR" sz="3600" b="1" dirty="0" smtClean="0">
                <a:solidFill>
                  <a:schemeClr val="accent3">
                    <a:lumMod val="75000"/>
                  </a:schemeClr>
                </a:solidFill>
                <a:latin typeface="Times New Roman" pitchFamily="18" charset="0"/>
              </a:rPr>
              <a:t>82 972 </a:t>
            </a:r>
            <a:r>
              <a:rPr lang="fr-FR" sz="3600" b="1" dirty="0">
                <a:solidFill>
                  <a:schemeClr val="accent3">
                    <a:lumMod val="75000"/>
                  </a:schemeClr>
                </a:solidFill>
                <a:latin typeface="Times New Roman" pitchFamily="18" charset="0"/>
              </a:rPr>
              <a:t>lits</a:t>
            </a:r>
            <a:endParaRPr lang="ar-DZ" sz="3600" b="1" dirty="0">
              <a:solidFill>
                <a:schemeClr val="accent3">
                  <a:lumMod val="75000"/>
                </a:schemeClr>
              </a:solidFill>
              <a:latin typeface="Times New Roman" pitchFamily="18" charset="0"/>
            </a:endParaRPr>
          </a:p>
        </p:txBody>
      </p:sp>
      <p:grpSp>
        <p:nvGrpSpPr>
          <p:cNvPr id="13326" name="Group 20"/>
          <p:cNvGrpSpPr>
            <a:grpSpLocks/>
          </p:cNvGrpSpPr>
          <p:nvPr/>
        </p:nvGrpSpPr>
        <p:grpSpPr bwMode="auto">
          <a:xfrm rot="5400000" flipV="1">
            <a:off x="572069" y="5506784"/>
            <a:ext cx="571500" cy="1453070"/>
            <a:chOff x="1905" y="1796"/>
            <a:chExt cx="308" cy="699"/>
          </a:xfrm>
        </p:grpSpPr>
        <p:sp>
          <p:nvSpPr>
            <p:cNvPr id="13342" name="AutoShape 21"/>
            <p:cNvSpPr>
              <a:spLocks noChangeArrowheads="1"/>
            </p:cNvSpPr>
            <p:nvPr/>
          </p:nvSpPr>
          <p:spPr bwMode="auto">
            <a:xfrm rot="5400000">
              <a:off x="1899" y="1884"/>
              <a:ext cx="305" cy="143"/>
            </a:xfrm>
            <a:prstGeom prst="homePlate">
              <a:avLst>
                <a:gd name="adj" fmla="val 52206"/>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3343" name="Freeform 22"/>
            <p:cNvSpPr>
              <a:spLocks/>
            </p:cNvSpPr>
            <p:nvPr/>
          </p:nvSpPr>
          <p:spPr bwMode="auto">
            <a:xfrm>
              <a:off x="1901" y="2027"/>
              <a:ext cx="308" cy="475"/>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3327" name="Group 20"/>
          <p:cNvGrpSpPr>
            <a:grpSpLocks/>
          </p:cNvGrpSpPr>
          <p:nvPr/>
        </p:nvGrpSpPr>
        <p:grpSpPr bwMode="auto">
          <a:xfrm rot="5400000" flipV="1">
            <a:off x="594379" y="3712281"/>
            <a:ext cx="579437" cy="1335946"/>
            <a:chOff x="1905" y="1796"/>
            <a:chExt cx="308" cy="699"/>
          </a:xfrm>
        </p:grpSpPr>
        <p:sp>
          <p:nvSpPr>
            <p:cNvPr id="13340" name="AutoShape 21"/>
            <p:cNvSpPr>
              <a:spLocks noChangeArrowheads="1"/>
            </p:cNvSpPr>
            <p:nvPr/>
          </p:nvSpPr>
          <p:spPr bwMode="auto">
            <a:xfrm rot="5400000">
              <a:off x="1897" y="1887"/>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3341"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2" name="Rectangle à coins arrondis 31"/>
          <p:cNvSpPr/>
          <p:nvPr/>
        </p:nvSpPr>
        <p:spPr>
          <a:xfrm>
            <a:off x="1656284" y="7119999"/>
            <a:ext cx="12045474" cy="101698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3">
                    <a:lumMod val="75000"/>
                  </a:schemeClr>
                </a:solidFill>
                <a:latin typeface="Times New Roman" pitchFamily="18" charset="0"/>
              </a:rPr>
              <a:t>54</a:t>
            </a:r>
            <a:r>
              <a:rPr lang="fr-FR" sz="3600" b="1" dirty="0">
                <a:solidFill>
                  <a:srgbClr val="C00000"/>
                </a:solidFill>
                <a:latin typeface="Times New Roman" pitchFamily="18" charset="0"/>
              </a:rPr>
              <a:t> </a:t>
            </a:r>
            <a:r>
              <a:rPr lang="fr-FR" sz="3600" b="1" dirty="0">
                <a:solidFill>
                  <a:schemeClr val="accent1">
                    <a:lumMod val="75000"/>
                  </a:schemeClr>
                </a:solidFill>
                <a:latin typeface="Times New Roman" pitchFamily="18" charset="0"/>
              </a:rPr>
              <a:t>établissements hôtelier appartenant aux collectivités locales  d’une capacité de </a:t>
            </a:r>
            <a:r>
              <a:rPr lang="fr-FR" sz="3600" b="1" dirty="0">
                <a:solidFill>
                  <a:schemeClr val="accent3">
                    <a:lumMod val="75000"/>
                  </a:schemeClr>
                </a:solidFill>
                <a:latin typeface="Times New Roman" pitchFamily="18" charset="0"/>
              </a:rPr>
              <a:t>3 134 lits</a:t>
            </a:r>
            <a:endParaRPr lang="ar-DZ" sz="3600" b="1" dirty="0">
              <a:solidFill>
                <a:schemeClr val="accent3">
                  <a:lumMod val="75000"/>
                </a:schemeClr>
              </a:solidFill>
              <a:latin typeface="Times New Roman" pitchFamily="18" charset="0"/>
            </a:endParaRPr>
          </a:p>
        </p:txBody>
      </p:sp>
      <p:grpSp>
        <p:nvGrpSpPr>
          <p:cNvPr id="13331" name="Group 20"/>
          <p:cNvGrpSpPr>
            <a:grpSpLocks/>
          </p:cNvGrpSpPr>
          <p:nvPr/>
        </p:nvGrpSpPr>
        <p:grpSpPr bwMode="auto">
          <a:xfrm rot="5400000" flipV="1">
            <a:off x="558392" y="6940613"/>
            <a:ext cx="571500" cy="1288364"/>
            <a:chOff x="1905" y="1796"/>
            <a:chExt cx="308" cy="699"/>
          </a:xfrm>
        </p:grpSpPr>
        <p:sp>
          <p:nvSpPr>
            <p:cNvPr id="13338"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3339"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6" name="Rectangle à coins arrondis 35"/>
          <p:cNvSpPr/>
          <p:nvPr/>
        </p:nvSpPr>
        <p:spPr>
          <a:xfrm>
            <a:off x="1656284" y="8508872"/>
            <a:ext cx="12000110" cy="1068267"/>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smtClean="0">
                <a:solidFill>
                  <a:schemeClr val="accent3">
                    <a:lumMod val="75000"/>
                  </a:schemeClr>
                </a:solidFill>
                <a:latin typeface="Times New Roman" pitchFamily="18" charset="0"/>
              </a:rPr>
              <a:t>14</a:t>
            </a:r>
            <a:r>
              <a:rPr lang="fr-FR" sz="3600" b="1" dirty="0" smtClean="0">
                <a:solidFill>
                  <a:srgbClr val="C00000"/>
                </a:solidFill>
                <a:latin typeface="Times New Roman" pitchFamily="18" charset="0"/>
              </a:rPr>
              <a:t> </a:t>
            </a:r>
            <a:r>
              <a:rPr lang="fr-FR" sz="3600" b="1" dirty="0">
                <a:solidFill>
                  <a:schemeClr val="accent1">
                    <a:lumMod val="75000"/>
                  </a:schemeClr>
                </a:solidFill>
                <a:latin typeface="Times New Roman" pitchFamily="18" charset="0"/>
              </a:rPr>
              <a:t>établissements hôtelier rentrant dans le cadre de partenariats étrangers </a:t>
            </a:r>
            <a:r>
              <a:rPr lang="fr-FR" sz="3600" b="1" dirty="0" smtClean="0">
                <a:solidFill>
                  <a:schemeClr val="accent1">
                    <a:lumMod val="75000"/>
                  </a:schemeClr>
                </a:solidFill>
                <a:latin typeface="Times New Roman" pitchFamily="18" charset="0"/>
              </a:rPr>
              <a:t>, d’une  </a:t>
            </a:r>
            <a:r>
              <a:rPr lang="fr-FR" sz="3600" b="1" dirty="0">
                <a:solidFill>
                  <a:schemeClr val="accent1">
                    <a:lumMod val="75000"/>
                  </a:schemeClr>
                </a:solidFill>
                <a:latin typeface="Times New Roman" pitchFamily="18" charset="0"/>
              </a:rPr>
              <a:t>capacité de </a:t>
            </a:r>
            <a:r>
              <a:rPr lang="fr-FR" sz="3600" b="1" dirty="0">
                <a:solidFill>
                  <a:schemeClr val="accent3">
                    <a:lumMod val="75000"/>
                  </a:schemeClr>
                </a:solidFill>
                <a:latin typeface="Times New Roman" pitchFamily="18" charset="0"/>
              </a:rPr>
              <a:t>3 051lits</a:t>
            </a:r>
            <a:endParaRPr lang="ar-DZ" sz="3600" b="1" dirty="0">
              <a:solidFill>
                <a:schemeClr val="accent3">
                  <a:lumMod val="75000"/>
                </a:schemeClr>
              </a:solidFill>
              <a:latin typeface="Times New Roman" pitchFamily="18" charset="0"/>
            </a:endParaRPr>
          </a:p>
        </p:txBody>
      </p:sp>
      <p:grpSp>
        <p:nvGrpSpPr>
          <p:cNvPr id="13335" name="Group 20"/>
          <p:cNvGrpSpPr>
            <a:grpSpLocks/>
          </p:cNvGrpSpPr>
          <p:nvPr/>
        </p:nvGrpSpPr>
        <p:grpSpPr bwMode="auto">
          <a:xfrm rot="5400000" flipV="1">
            <a:off x="491206" y="8336928"/>
            <a:ext cx="571500" cy="1315816"/>
            <a:chOff x="1905" y="1796"/>
            <a:chExt cx="308" cy="699"/>
          </a:xfrm>
        </p:grpSpPr>
        <p:sp>
          <p:nvSpPr>
            <p:cNvPr id="13336" name="AutoShape 21"/>
            <p:cNvSpPr>
              <a:spLocks noChangeArrowheads="1"/>
            </p:cNvSpPr>
            <p:nvPr/>
          </p:nvSpPr>
          <p:spPr bwMode="auto">
            <a:xfrm rot="5400000">
              <a:off x="1899"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3337" name="Freeform 22"/>
            <p:cNvSpPr>
              <a:spLocks/>
            </p:cNvSpPr>
            <p:nvPr/>
          </p:nvSpPr>
          <p:spPr bwMode="auto">
            <a:xfrm>
              <a:off x="1901" y="2020"/>
              <a:ext cx="308" cy="472"/>
            </a:xfrm>
            <a:custGeom>
              <a:avLst/>
              <a:gdLst>
                <a:gd name="T0" fmla="*/ 308 w 308"/>
                <a:gd name="T1" fmla="*/ 4 h 472"/>
                <a:gd name="T2" fmla="*/ 298 w 308"/>
                <a:gd name="T3" fmla="*/ 38 h 472"/>
                <a:gd name="T4" fmla="*/ 160 w 308"/>
                <a:gd name="T5" fmla="*/ 475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00332" y="328563"/>
            <a:ext cx="13557415" cy="967024"/>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000" b="1" dirty="0">
                <a:solidFill>
                  <a:schemeClr val="accent3">
                    <a:lumMod val="75000"/>
                  </a:schemeClr>
                </a:solidFill>
                <a:latin typeface="Bookman Old Style" pitchFamily="18" charset="0"/>
                <a:cs typeface="Times New Roman" pitchFamily="18" charset="0"/>
              </a:rPr>
              <a:t>3-2</a:t>
            </a:r>
            <a:r>
              <a:rPr lang="fr-FR" sz="4000" b="1" dirty="0">
                <a:solidFill>
                  <a:schemeClr val="accent1">
                    <a:lumMod val="75000"/>
                  </a:schemeClr>
                </a:solidFill>
                <a:latin typeface="Bookman Old Style" pitchFamily="18" charset="0"/>
                <a:cs typeface="Times New Roman" pitchFamily="18" charset="0"/>
              </a:rPr>
              <a:t> Le parc hôtelier : </a:t>
            </a:r>
            <a:r>
              <a:rPr lang="fr-FR" sz="4000" b="1" dirty="0" smtClean="0">
                <a:solidFill>
                  <a:schemeClr val="accent3">
                    <a:lumMod val="75000"/>
                  </a:schemeClr>
                </a:solidFill>
                <a:latin typeface="Bookman Old Style" pitchFamily="18" charset="0"/>
                <a:cs typeface="Times New Roman" pitchFamily="18" charset="0"/>
              </a:rPr>
              <a:t>Répartition </a:t>
            </a:r>
            <a:r>
              <a:rPr lang="fr-FR" sz="4000" b="1" dirty="0">
                <a:solidFill>
                  <a:schemeClr val="accent3">
                    <a:lumMod val="75000"/>
                  </a:schemeClr>
                </a:solidFill>
                <a:latin typeface="Bookman Old Style" pitchFamily="18" charset="0"/>
                <a:cs typeface="Times New Roman" pitchFamily="18" charset="0"/>
              </a:rPr>
              <a:t>géographique</a:t>
            </a:r>
            <a:endParaRPr lang="ar-DZ" sz="4000" b="1" dirty="0">
              <a:solidFill>
                <a:schemeClr val="accent3">
                  <a:lumMod val="75000"/>
                </a:schemeClr>
              </a:solidFill>
              <a:latin typeface="Bookman Old Style" pitchFamily="18" charset="0"/>
              <a:cs typeface="Times New Roman" pitchFamily="18" charset="0"/>
            </a:endParaRPr>
          </a:p>
        </p:txBody>
      </p:sp>
      <p:sp>
        <p:nvSpPr>
          <p:cNvPr id="18" name="Rectangle à coins arrondis 17"/>
          <p:cNvSpPr/>
          <p:nvPr/>
        </p:nvSpPr>
        <p:spPr>
          <a:xfrm>
            <a:off x="1224236" y="2093292"/>
            <a:ext cx="12169352" cy="79732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just" rtl="1">
              <a:defRPr/>
            </a:pPr>
            <a:r>
              <a:rPr lang="fr-FR" sz="3600" b="1" dirty="0">
                <a:solidFill>
                  <a:schemeClr val="accent1">
                    <a:lumMod val="75000"/>
                  </a:schemeClr>
                </a:solidFill>
                <a:latin typeface="Times New Roman" pitchFamily="18" charset="0"/>
              </a:rPr>
              <a:t>Parmi les </a:t>
            </a:r>
            <a:r>
              <a:rPr lang="fr-FR" sz="3600" b="1" dirty="0" smtClean="0">
                <a:solidFill>
                  <a:schemeClr val="accent3">
                    <a:lumMod val="75000"/>
                  </a:schemeClr>
                </a:solidFill>
                <a:latin typeface="Times New Roman" pitchFamily="18" charset="0"/>
              </a:rPr>
              <a:t>1231 </a:t>
            </a:r>
            <a:r>
              <a:rPr lang="fr-FR" sz="3600" b="1" dirty="0">
                <a:solidFill>
                  <a:schemeClr val="accent1">
                    <a:lumMod val="75000"/>
                  </a:schemeClr>
                </a:solidFill>
                <a:latin typeface="Times New Roman" pitchFamily="18" charset="0"/>
              </a:rPr>
              <a:t>structures d’une capacité de </a:t>
            </a:r>
            <a:r>
              <a:rPr lang="fr-FR" sz="3600" b="1" dirty="0" smtClean="0">
                <a:solidFill>
                  <a:schemeClr val="accent3">
                    <a:lumMod val="75000"/>
                  </a:schemeClr>
                </a:solidFill>
                <a:latin typeface="Times New Roman" pitchFamily="18" charset="0"/>
              </a:rPr>
              <a:t>107 420 </a:t>
            </a:r>
            <a:r>
              <a:rPr lang="fr-FR" sz="3600" b="1" dirty="0">
                <a:solidFill>
                  <a:schemeClr val="accent3">
                    <a:lumMod val="75000"/>
                  </a:schemeClr>
                </a:solidFill>
                <a:latin typeface="Times New Roman" pitchFamily="18" charset="0"/>
              </a:rPr>
              <a:t>lits</a:t>
            </a:r>
            <a:r>
              <a:rPr lang="fr-FR" sz="3600" b="1" dirty="0">
                <a:solidFill>
                  <a:schemeClr val="accent1">
                    <a:lumMod val="75000"/>
                  </a:schemeClr>
                </a:solidFill>
                <a:latin typeface="Times New Roman" pitchFamily="18" charset="0"/>
              </a:rPr>
              <a:t>:</a:t>
            </a:r>
            <a:endParaRPr lang="ar-DZ" sz="3600" b="1" dirty="0">
              <a:solidFill>
                <a:schemeClr val="accent1">
                  <a:lumMod val="75000"/>
                </a:schemeClr>
              </a:solidFill>
              <a:latin typeface="Times New Roman" pitchFamily="18" charset="0"/>
            </a:endParaRPr>
          </a:p>
        </p:txBody>
      </p:sp>
      <p:sp>
        <p:nvSpPr>
          <p:cNvPr id="41" name="Rectangle à coins arrondis 40"/>
          <p:cNvSpPr/>
          <p:nvPr/>
        </p:nvSpPr>
        <p:spPr>
          <a:xfrm>
            <a:off x="500332" y="6438373"/>
            <a:ext cx="4668804" cy="1309017"/>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3">
                    <a:lumMod val="75000"/>
                  </a:schemeClr>
                </a:solidFill>
                <a:latin typeface="Times New Roman" pitchFamily="18" charset="0"/>
              </a:rPr>
              <a:t>43</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établissements thermaux dégageant</a:t>
            </a:r>
          </a:p>
          <a:p>
            <a:pPr algn="ctr" rtl="1">
              <a:defRPr/>
            </a:pPr>
            <a:r>
              <a:rPr lang="fr-FR" sz="3200" b="1" dirty="0">
                <a:solidFill>
                  <a:schemeClr val="accent1">
                    <a:lumMod val="75000"/>
                  </a:schemeClr>
                </a:solidFill>
                <a:latin typeface="Times New Roman" pitchFamily="18" charset="0"/>
              </a:rPr>
              <a:t>    </a:t>
            </a:r>
            <a:r>
              <a:rPr lang="fr-FR" sz="3200" b="1" dirty="0">
                <a:solidFill>
                  <a:schemeClr val="accent3">
                    <a:lumMod val="75000"/>
                  </a:schemeClr>
                </a:solidFill>
                <a:latin typeface="Times New Roman" pitchFamily="18" charset="0"/>
              </a:rPr>
              <a:t>4 588 </a:t>
            </a:r>
            <a:r>
              <a:rPr lang="fr-FR" sz="3200" b="1" dirty="0">
                <a:solidFill>
                  <a:schemeClr val="accent1">
                    <a:lumMod val="75000"/>
                  </a:schemeClr>
                </a:solidFill>
                <a:latin typeface="Times New Roman" pitchFamily="18" charset="0"/>
              </a:rPr>
              <a:t>lits</a:t>
            </a:r>
            <a:endParaRPr lang="ar-DZ" sz="3200" b="1" dirty="0">
              <a:solidFill>
                <a:schemeClr val="accent1">
                  <a:lumMod val="75000"/>
                </a:schemeClr>
              </a:solidFill>
              <a:latin typeface="Times New Roman" pitchFamily="18" charset="0"/>
            </a:endParaRPr>
          </a:p>
        </p:txBody>
      </p:sp>
      <p:sp>
        <p:nvSpPr>
          <p:cNvPr id="51" name="Rectangle à coins arrondis 50"/>
          <p:cNvSpPr/>
          <p:nvPr/>
        </p:nvSpPr>
        <p:spPr>
          <a:xfrm>
            <a:off x="9543227" y="4165947"/>
            <a:ext cx="4514520" cy="149178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ar-DZ" sz="3200" b="1" dirty="0">
                <a:solidFill>
                  <a:schemeClr val="accent1">
                    <a:lumMod val="75000"/>
                  </a:schemeClr>
                </a:solidFill>
                <a:latin typeface="Times New Roman" pitchFamily="18" charset="0"/>
              </a:rPr>
              <a:t> </a:t>
            </a:r>
            <a:r>
              <a:rPr lang="fr-FR" sz="3200" b="1" dirty="0" smtClean="0">
                <a:solidFill>
                  <a:schemeClr val="accent3">
                    <a:lumMod val="75000"/>
                  </a:schemeClr>
                </a:solidFill>
                <a:latin typeface="Times New Roman" pitchFamily="18" charset="0"/>
              </a:rPr>
              <a:t>899</a:t>
            </a:r>
            <a:r>
              <a:rPr lang="fr-FR" sz="3200" b="1" dirty="0" smtClean="0">
                <a:solidFill>
                  <a:srgbClr val="FF0000"/>
                </a:solidFill>
                <a:latin typeface="Times New Roman" pitchFamily="18" charset="0"/>
              </a:rPr>
              <a:t> </a:t>
            </a:r>
            <a:r>
              <a:rPr lang="fr-FR" sz="3200" b="1" dirty="0">
                <a:solidFill>
                  <a:schemeClr val="accent1">
                    <a:lumMod val="75000"/>
                  </a:schemeClr>
                </a:solidFill>
                <a:latin typeface="Times New Roman" pitchFamily="18" charset="0"/>
              </a:rPr>
              <a:t>établissements hôteliers </a:t>
            </a:r>
            <a:r>
              <a:rPr lang="fr-FR" sz="3200" b="1" dirty="0" smtClean="0">
                <a:solidFill>
                  <a:schemeClr val="accent1">
                    <a:lumMod val="75000"/>
                  </a:schemeClr>
                </a:solidFill>
                <a:latin typeface="Times New Roman" pitchFamily="18" charset="0"/>
              </a:rPr>
              <a:t>urbains      avec</a:t>
            </a:r>
            <a:r>
              <a:rPr lang="fr-FR" sz="3200" b="1" dirty="0">
                <a:solidFill>
                  <a:schemeClr val="accent1">
                    <a:lumMod val="75000"/>
                  </a:schemeClr>
                </a:solidFill>
                <a:latin typeface="Times New Roman" pitchFamily="18" charset="0"/>
              </a:rPr>
              <a:t> </a:t>
            </a:r>
            <a:r>
              <a:rPr lang="fr-FR" sz="3200" b="1" dirty="0" smtClean="0">
                <a:solidFill>
                  <a:schemeClr val="accent3">
                    <a:lumMod val="75000"/>
                  </a:schemeClr>
                </a:solidFill>
                <a:latin typeface="Times New Roman" pitchFamily="18" charset="0"/>
              </a:rPr>
              <a:t>68 063 </a:t>
            </a:r>
            <a:r>
              <a:rPr lang="fr-FR" sz="3200" b="1" dirty="0">
                <a:solidFill>
                  <a:schemeClr val="accent1">
                    <a:lumMod val="75000"/>
                  </a:schemeClr>
                </a:solidFill>
                <a:latin typeface="Times New Roman" pitchFamily="18" charset="0"/>
              </a:rPr>
              <a:t>lits</a:t>
            </a:r>
            <a:endParaRPr lang="ar-DZ" sz="3200" b="1" dirty="0">
              <a:solidFill>
                <a:schemeClr val="accent1">
                  <a:lumMod val="75000"/>
                </a:schemeClr>
              </a:solidFill>
              <a:latin typeface="Times New Roman" pitchFamily="18" charset="0"/>
            </a:endParaRPr>
          </a:p>
        </p:txBody>
      </p:sp>
      <p:sp>
        <p:nvSpPr>
          <p:cNvPr id="52" name="Rectangle à coins arrondis 51"/>
          <p:cNvSpPr/>
          <p:nvPr/>
        </p:nvSpPr>
        <p:spPr>
          <a:xfrm>
            <a:off x="9609275" y="6665587"/>
            <a:ext cx="4424808" cy="1491780"/>
          </a:xfrm>
          <a:prstGeom prst="roundRect">
            <a:avLst>
              <a:gd name="adj" fmla="val 21886"/>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3">
                    <a:lumMod val="75000"/>
                  </a:schemeClr>
                </a:solidFill>
                <a:latin typeface="Times New Roman" pitchFamily="18" charset="0"/>
              </a:rPr>
              <a:t>211</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structures balnéaires dégageant</a:t>
            </a:r>
          </a:p>
          <a:p>
            <a:pPr algn="ctr" rtl="1">
              <a:defRPr/>
            </a:pPr>
            <a:r>
              <a:rPr lang="fr-FR" sz="3200" b="1" dirty="0">
                <a:solidFill>
                  <a:schemeClr val="accent1">
                    <a:lumMod val="75000"/>
                  </a:schemeClr>
                </a:solidFill>
                <a:latin typeface="Times New Roman" pitchFamily="18" charset="0"/>
              </a:rPr>
              <a:t>    </a:t>
            </a:r>
            <a:r>
              <a:rPr lang="fr-FR" sz="3200" b="1" dirty="0">
                <a:solidFill>
                  <a:schemeClr val="accent3">
                    <a:lumMod val="75000"/>
                  </a:schemeClr>
                </a:solidFill>
                <a:latin typeface="Times New Roman" pitchFamily="18" charset="0"/>
              </a:rPr>
              <a:t>28 370 </a:t>
            </a:r>
            <a:r>
              <a:rPr lang="fr-FR" sz="3200" b="1" dirty="0">
                <a:solidFill>
                  <a:schemeClr val="accent1">
                    <a:lumMod val="75000"/>
                  </a:schemeClr>
                </a:solidFill>
                <a:latin typeface="Times New Roman" pitchFamily="18" charset="0"/>
              </a:rPr>
              <a:t>lits</a:t>
            </a:r>
            <a:endParaRPr lang="ar-DZ" sz="3200" b="1" dirty="0">
              <a:solidFill>
                <a:schemeClr val="accent1">
                  <a:lumMod val="75000"/>
                </a:schemeClr>
              </a:solidFill>
              <a:latin typeface="Times New Roman" pitchFamily="18" charset="0"/>
            </a:endParaRPr>
          </a:p>
        </p:txBody>
      </p:sp>
      <p:sp>
        <p:nvSpPr>
          <p:cNvPr id="53" name="Rectangle à coins arrondis 52"/>
          <p:cNvSpPr/>
          <p:nvPr/>
        </p:nvSpPr>
        <p:spPr>
          <a:xfrm>
            <a:off x="4964360" y="8517407"/>
            <a:ext cx="4396780" cy="149178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rgbClr val="FF0000"/>
                </a:solidFill>
                <a:latin typeface="Times New Roman" pitchFamily="18" charset="0"/>
              </a:rPr>
              <a:t>  </a:t>
            </a:r>
            <a:r>
              <a:rPr lang="fr-FR" sz="3200" b="1" dirty="0">
                <a:solidFill>
                  <a:schemeClr val="accent3">
                    <a:lumMod val="75000"/>
                  </a:schemeClr>
                </a:solidFill>
                <a:latin typeface="Times New Roman" pitchFamily="18" charset="0"/>
              </a:rPr>
              <a:t>60</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établissements type saharien d’une capacité de </a:t>
            </a:r>
            <a:r>
              <a:rPr lang="fr-FR" sz="3200" b="1" dirty="0">
                <a:solidFill>
                  <a:schemeClr val="accent3">
                    <a:lumMod val="75000"/>
                  </a:schemeClr>
                </a:solidFill>
                <a:latin typeface="Times New Roman" pitchFamily="18" charset="0"/>
              </a:rPr>
              <a:t>4 547 </a:t>
            </a:r>
            <a:r>
              <a:rPr lang="fr-FR" sz="3200" b="1" dirty="0">
                <a:solidFill>
                  <a:schemeClr val="accent1">
                    <a:lumMod val="75000"/>
                  </a:schemeClr>
                </a:solidFill>
                <a:latin typeface="Times New Roman" pitchFamily="18" charset="0"/>
              </a:rPr>
              <a:t>lits</a:t>
            </a:r>
            <a:endParaRPr lang="ar-DZ" sz="3200" b="1" dirty="0">
              <a:solidFill>
                <a:schemeClr val="accent1">
                  <a:lumMod val="75000"/>
                </a:schemeClr>
              </a:solidFill>
              <a:latin typeface="Times New Roman" pitchFamily="18" charset="0"/>
            </a:endParaRPr>
          </a:p>
        </p:txBody>
      </p:sp>
      <p:sp>
        <p:nvSpPr>
          <p:cNvPr id="54" name="Rectangle à coins arrondis 53"/>
          <p:cNvSpPr/>
          <p:nvPr/>
        </p:nvSpPr>
        <p:spPr>
          <a:xfrm>
            <a:off x="500332" y="4165947"/>
            <a:ext cx="4396780" cy="149178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ar-DZ" sz="3600" b="1" dirty="0">
                <a:solidFill>
                  <a:schemeClr val="accent1">
                    <a:lumMod val="75000"/>
                  </a:schemeClr>
                </a:solidFill>
                <a:latin typeface="Times New Roman" pitchFamily="18" charset="0"/>
              </a:rPr>
              <a:t> </a:t>
            </a:r>
            <a:r>
              <a:rPr lang="fr-FR" sz="3200" b="1" dirty="0">
                <a:solidFill>
                  <a:schemeClr val="accent3">
                    <a:lumMod val="75000"/>
                  </a:schemeClr>
                </a:solidFill>
                <a:latin typeface="Times New Roman" pitchFamily="18" charset="0"/>
              </a:rPr>
              <a:t>43 </a:t>
            </a:r>
            <a:r>
              <a:rPr lang="fr-FR" sz="3200" b="1" dirty="0">
                <a:solidFill>
                  <a:schemeClr val="accent1">
                    <a:lumMod val="75000"/>
                  </a:schemeClr>
                </a:solidFill>
                <a:latin typeface="Times New Roman" pitchFamily="18" charset="0"/>
              </a:rPr>
              <a:t>hôtels et gites  de montagne renfermant </a:t>
            </a:r>
            <a:r>
              <a:rPr lang="fr-FR" sz="3200" b="1" dirty="0">
                <a:solidFill>
                  <a:schemeClr val="accent3">
                    <a:lumMod val="75000"/>
                  </a:schemeClr>
                </a:solidFill>
                <a:latin typeface="Times New Roman" pitchFamily="18" charset="0"/>
              </a:rPr>
              <a:t>1 825 </a:t>
            </a:r>
            <a:r>
              <a:rPr lang="fr-FR" sz="3200" b="1" dirty="0">
                <a:solidFill>
                  <a:schemeClr val="accent1">
                    <a:lumMod val="75000"/>
                  </a:schemeClr>
                </a:solidFill>
                <a:latin typeface="Times New Roman" pitchFamily="18" charset="0"/>
              </a:rPr>
              <a:t>lits</a:t>
            </a:r>
            <a:endParaRPr lang="ar-DZ" sz="3200" b="1" dirty="0">
              <a:solidFill>
                <a:schemeClr val="accent1">
                  <a:lumMod val="75000"/>
                </a:schemeClr>
              </a:solidFill>
              <a:latin typeface="Times New Roman" pitchFamily="18" charset="0"/>
            </a:endParaRPr>
          </a:p>
        </p:txBody>
      </p:sp>
      <p:grpSp>
        <p:nvGrpSpPr>
          <p:cNvPr id="14362" name="Group 20"/>
          <p:cNvGrpSpPr>
            <a:grpSpLocks/>
          </p:cNvGrpSpPr>
          <p:nvPr/>
        </p:nvGrpSpPr>
        <p:grpSpPr bwMode="auto">
          <a:xfrm>
            <a:off x="6854384" y="4229733"/>
            <a:ext cx="520700" cy="4016375"/>
            <a:chOff x="1905" y="1796"/>
            <a:chExt cx="308" cy="699"/>
          </a:xfrm>
        </p:grpSpPr>
        <p:sp>
          <p:nvSpPr>
            <p:cNvPr id="14375" name="AutoShape 21"/>
            <p:cNvSpPr>
              <a:spLocks noChangeArrowheads="1"/>
            </p:cNvSpPr>
            <p:nvPr/>
          </p:nvSpPr>
          <p:spPr bwMode="auto">
            <a:xfrm rot="5400000">
              <a:off x="1897"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4376"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4363" name="Group 20"/>
          <p:cNvGrpSpPr>
            <a:grpSpLocks/>
          </p:cNvGrpSpPr>
          <p:nvPr/>
        </p:nvGrpSpPr>
        <p:grpSpPr bwMode="auto">
          <a:xfrm rot="1484952">
            <a:off x="5359175" y="3669730"/>
            <a:ext cx="520700" cy="3068638"/>
            <a:chOff x="1905" y="1796"/>
            <a:chExt cx="308" cy="699"/>
          </a:xfrm>
        </p:grpSpPr>
        <p:sp>
          <p:nvSpPr>
            <p:cNvPr id="14373"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4374" name="Freeform 22"/>
            <p:cNvSpPr>
              <a:spLocks/>
            </p:cNvSpPr>
            <p:nvPr/>
          </p:nvSpPr>
          <p:spPr bwMode="auto">
            <a:xfrm>
              <a:off x="1899"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4364" name="Group 20"/>
          <p:cNvGrpSpPr>
            <a:grpSpLocks/>
          </p:cNvGrpSpPr>
          <p:nvPr/>
        </p:nvGrpSpPr>
        <p:grpSpPr bwMode="auto">
          <a:xfrm rot="-1627391">
            <a:off x="8593837" y="3538378"/>
            <a:ext cx="520700" cy="3338513"/>
            <a:chOff x="1905" y="1796"/>
            <a:chExt cx="308" cy="699"/>
          </a:xfrm>
        </p:grpSpPr>
        <p:sp>
          <p:nvSpPr>
            <p:cNvPr id="14371" name="AutoShape 21"/>
            <p:cNvSpPr>
              <a:spLocks noChangeArrowheads="1"/>
            </p:cNvSpPr>
            <p:nvPr/>
          </p:nvSpPr>
          <p:spPr bwMode="auto">
            <a:xfrm rot="5400000">
              <a:off x="1898"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4372"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4365" name="Group 20"/>
          <p:cNvGrpSpPr>
            <a:grpSpLocks/>
          </p:cNvGrpSpPr>
          <p:nvPr/>
        </p:nvGrpSpPr>
        <p:grpSpPr bwMode="auto">
          <a:xfrm rot="3276797">
            <a:off x="4337050" y="3027977"/>
            <a:ext cx="495300" cy="1536700"/>
            <a:chOff x="1905" y="1796"/>
            <a:chExt cx="308" cy="699"/>
          </a:xfrm>
        </p:grpSpPr>
        <p:sp>
          <p:nvSpPr>
            <p:cNvPr id="14369"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4370" name="Freeform 22"/>
            <p:cNvSpPr>
              <a:spLocks/>
            </p:cNvSpPr>
            <p:nvPr/>
          </p:nvSpPr>
          <p:spPr bwMode="auto">
            <a:xfrm>
              <a:off x="1899" y="2022"/>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4366" name="Group 20"/>
          <p:cNvGrpSpPr>
            <a:grpSpLocks/>
          </p:cNvGrpSpPr>
          <p:nvPr/>
        </p:nvGrpSpPr>
        <p:grpSpPr bwMode="auto">
          <a:xfrm rot="-3813427">
            <a:off x="9537700" y="2880340"/>
            <a:ext cx="495300" cy="1746250"/>
            <a:chOff x="1905" y="1796"/>
            <a:chExt cx="308" cy="699"/>
          </a:xfrm>
        </p:grpSpPr>
        <p:sp>
          <p:nvSpPr>
            <p:cNvPr id="14367" name="AutoShape 21"/>
            <p:cNvSpPr>
              <a:spLocks noChangeArrowheads="1"/>
            </p:cNvSpPr>
            <p:nvPr/>
          </p:nvSpPr>
          <p:spPr bwMode="auto">
            <a:xfrm rot="5400000">
              <a:off x="1903"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4368"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00332" y="144091"/>
            <a:ext cx="13557415" cy="112347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000" b="1" dirty="0">
                <a:solidFill>
                  <a:schemeClr val="accent3">
                    <a:lumMod val="75000"/>
                  </a:schemeClr>
                </a:solidFill>
                <a:latin typeface="Bookman Old Style" pitchFamily="18" charset="0"/>
                <a:cs typeface="Times New Roman" pitchFamily="18" charset="0"/>
              </a:rPr>
              <a:t>3-3</a:t>
            </a:r>
            <a:r>
              <a:rPr lang="fr-FR" sz="4000" b="1" dirty="0">
                <a:solidFill>
                  <a:schemeClr val="accent1">
                    <a:lumMod val="75000"/>
                  </a:schemeClr>
                </a:solidFill>
                <a:latin typeface="Bookman Old Style" pitchFamily="18" charset="0"/>
                <a:cs typeface="Times New Roman" pitchFamily="18" charset="0"/>
              </a:rPr>
              <a:t> </a:t>
            </a:r>
            <a:r>
              <a:rPr lang="fr-FR" sz="4000" b="1" dirty="0" smtClean="0">
                <a:solidFill>
                  <a:schemeClr val="accent1">
                    <a:lumMod val="75000"/>
                  </a:schemeClr>
                </a:solidFill>
                <a:latin typeface="Bookman Old Style" pitchFamily="18" charset="0"/>
                <a:cs typeface="Times New Roman" pitchFamily="18" charset="0"/>
              </a:rPr>
              <a:t>Le </a:t>
            </a:r>
            <a:r>
              <a:rPr lang="fr-FR" sz="4000" b="1" dirty="0">
                <a:solidFill>
                  <a:schemeClr val="accent1">
                    <a:lumMod val="75000"/>
                  </a:schemeClr>
                </a:solidFill>
                <a:latin typeface="Bookman Old Style" pitchFamily="18" charset="0"/>
                <a:cs typeface="Times New Roman" pitchFamily="18" charset="0"/>
              </a:rPr>
              <a:t>parc </a:t>
            </a:r>
            <a:r>
              <a:rPr lang="fr-FR" sz="4000" b="1" dirty="0" smtClean="0">
                <a:solidFill>
                  <a:schemeClr val="accent1">
                    <a:lumMod val="75000"/>
                  </a:schemeClr>
                </a:solidFill>
                <a:latin typeface="Bookman Old Style" pitchFamily="18" charset="0"/>
                <a:cs typeface="Times New Roman" pitchFamily="18" charset="0"/>
              </a:rPr>
              <a:t>hôtelier :</a:t>
            </a:r>
            <a:r>
              <a:rPr lang="fr-FR" sz="4800" b="1" dirty="0" smtClean="0">
                <a:solidFill>
                  <a:schemeClr val="accent1">
                    <a:lumMod val="75000"/>
                  </a:schemeClr>
                </a:solidFill>
                <a:latin typeface="Bookman Old Style" pitchFamily="18" charset="0"/>
                <a:cs typeface="Times New Roman" pitchFamily="18" charset="0"/>
              </a:rPr>
              <a:t> </a:t>
            </a:r>
            <a:r>
              <a:rPr lang="fr-FR" sz="4000" b="1" dirty="0" smtClean="0">
                <a:solidFill>
                  <a:schemeClr val="accent3">
                    <a:lumMod val="75000"/>
                  </a:schemeClr>
                </a:solidFill>
                <a:latin typeface="Bookman Old Style" pitchFamily="18" charset="0"/>
                <a:cs typeface="Times New Roman" pitchFamily="18" charset="0"/>
              </a:rPr>
              <a:t>Classification</a:t>
            </a:r>
            <a:endParaRPr lang="ar-DZ" sz="4800" b="1" dirty="0">
              <a:solidFill>
                <a:schemeClr val="accent3">
                  <a:lumMod val="75000"/>
                </a:schemeClr>
              </a:solidFill>
              <a:latin typeface="Bookman Old Style" pitchFamily="18" charset="0"/>
              <a:cs typeface="Times New Roman" pitchFamily="18" charset="0"/>
            </a:endParaRPr>
          </a:p>
        </p:txBody>
      </p:sp>
      <p:sp>
        <p:nvSpPr>
          <p:cNvPr id="18" name="Rectangle à coins arrondis 17"/>
          <p:cNvSpPr/>
          <p:nvPr/>
        </p:nvSpPr>
        <p:spPr>
          <a:xfrm>
            <a:off x="1224236" y="1920367"/>
            <a:ext cx="12169352" cy="79732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Sur les </a:t>
            </a:r>
            <a:r>
              <a:rPr lang="fr-FR" sz="3600" b="1" dirty="0" smtClean="0">
                <a:solidFill>
                  <a:schemeClr val="accent3">
                    <a:lumMod val="75000"/>
                  </a:schemeClr>
                </a:solidFill>
                <a:latin typeface="Times New Roman" pitchFamily="18" charset="0"/>
              </a:rPr>
              <a:t>1231 </a:t>
            </a:r>
            <a:r>
              <a:rPr lang="fr-FR" sz="3600" b="1" dirty="0">
                <a:solidFill>
                  <a:schemeClr val="accent1">
                    <a:lumMod val="75000"/>
                  </a:schemeClr>
                </a:solidFill>
                <a:latin typeface="Times New Roman" pitchFamily="18" charset="0"/>
              </a:rPr>
              <a:t>structures </a:t>
            </a:r>
            <a:r>
              <a:rPr lang="fr-FR" sz="3600" b="1" dirty="0">
                <a:solidFill>
                  <a:schemeClr val="accent3">
                    <a:lumMod val="75000"/>
                  </a:schemeClr>
                </a:solidFill>
                <a:latin typeface="Times New Roman" pitchFamily="18" charset="0"/>
              </a:rPr>
              <a:t>643 </a:t>
            </a:r>
            <a:r>
              <a:rPr lang="fr-FR" sz="3600" b="1" dirty="0">
                <a:solidFill>
                  <a:schemeClr val="accent1">
                    <a:lumMod val="75000"/>
                  </a:schemeClr>
                </a:solidFill>
                <a:latin typeface="Times New Roman" pitchFamily="18" charset="0"/>
              </a:rPr>
              <a:t>sont classés comme suit:</a:t>
            </a:r>
            <a:endParaRPr lang="ar-DZ" sz="3600" b="1" dirty="0">
              <a:solidFill>
                <a:schemeClr val="accent1">
                  <a:lumMod val="75000"/>
                </a:schemeClr>
              </a:solidFill>
              <a:latin typeface="Times New Roman" pitchFamily="18" charset="0"/>
            </a:endParaRPr>
          </a:p>
        </p:txBody>
      </p:sp>
      <p:sp>
        <p:nvSpPr>
          <p:cNvPr id="41" name="Rectangle à coins arrondis 40"/>
          <p:cNvSpPr/>
          <p:nvPr/>
        </p:nvSpPr>
        <p:spPr>
          <a:xfrm>
            <a:off x="414290" y="3742227"/>
            <a:ext cx="4478343" cy="178595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r>
              <a:rPr lang="ar-DZ" sz="3200" b="1" dirty="0">
                <a:solidFill>
                  <a:schemeClr val="accent1">
                    <a:lumMod val="75000"/>
                  </a:schemeClr>
                </a:solidFill>
                <a:latin typeface="Times New Roman" pitchFamily="18" charset="0"/>
              </a:rPr>
              <a:t>  </a:t>
            </a:r>
            <a:r>
              <a:rPr lang="ar-DZ" sz="3200" b="1" dirty="0">
                <a:solidFill>
                  <a:srgbClr val="FF0000"/>
                </a:solidFill>
                <a:latin typeface="Times New Roman" pitchFamily="18" charset="0"/>
              </a:rPr>
              <a:t> </a:t>
            </a:r>
          </a:p>
          <a:p>
            <a:pPr rtl="1">
              <a:defRPr/>
            </a:pPr>
            <a:r>
              <a:rPr lang="fr-FR" sz="3200" b="1" dirty="0">
                <a:solidFill>
                  <a:schemeClr val="accent3">
                    <a:lumMod val="75000"/>
                  </a:schemeClr>
                </a:solidFill>
                <a:latin typeface="Times New Roman" pitchFamily="18" charset="0"/>
              </a:rPr>
              <a:t>196</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hôtels de catégorie unique renfermant  </a:t>
            </a:r>
          </a:p>
          <a:p>
            <a:pPr rtl="1">
              <a:defRPr/>
            </a:pPr>
            <a:r>
              <a:rPr lang="fr-FR" sz="3200" b="1" dirty="0">
                <a:solidFill>
                  <a:schemeClr val="accent1">
                    <a:lumMod val="75000"/>
                  </a:schemeClr>
                </a:solidFill>
                <a:latin typeface="Times New Roman" pitchFamily="18" charset="0"/>
              </a:rPr>
              <a:t> </a:t>
            </a:r>
            <a:r>
              <a:rPr lang="fr-FR" sz="3200" b="1" dirty="0">
                <a:solidFill>
                  <a:schemeClr val="accent3">
                    <a:lumMod val="75000"/>
                  </a:schemeClr>
                </a:solidFill>
                <a:latin typeface="Times New Roman" pitchFamily="18" charset="0"/>
              </a:rPr>
              <a:t>9 381 </a:t>
            </a:r>
            <a:r>
              <a:rPr lang="fr-FR" sz="3200" b="1" dirty="0">
                <a:solidFill>
                  <a:schemeClr val="accent1">
                    <a:lumMod val="75000"/>
                  </a:schemeClr>
                </a:solidFill>
                <a:latin typeface="Times New Roman" pitchFamily="18" charset="0"/>
              </a:rPr>
              <a:t>lits, soit </a:t>
            </a:r>
            <a:r>
              <a:rPr lang="fr-FR" sz="3200" b="1" dirty="0">
                <a:solidFill>
                  <a:schemeClr val="accent3">
                    <a:lumMod val="75000"/>
                  </a:schemeClr>
                </a:solidFill>
                <a:latin typeface="Times New Roman" pitchFamily="18" charset="0"/>
              </a:rPr>
              <a:t>16.3%</a:t>
            </a:r>
            <a:endParaRPr lang="ar-DZ" sz="3200" b="1" dirty="0">
              <a:solidFill>
                <a:schemeClr val="accent3">
                  <a:lumMod val="75000"/>
                </a:schemeClr>
              </a:solidFill>
              <a:latin typeface="Times New Roman" pitchFamily="18" charset="0"/>
            </a:endParaRPr>
          </a:p>
        </p:txBody>
      </p:sp>
      <p:sp>
        <p:nvSpPr>
          <p:cNvPr id="51" name="Rectangle à coins arrondis 50"/>
          <p:cNvSpPr/>
          <p:nvPr/>
        </p:nvSpPr>
        <p:spPr>
          <a:xfrm>
            <a:off x="9398798" y="4036397"/>
            <a:ext cx="4658949" cy="149178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200" b="1" dirty="0">
              <a:solidFill>
                <a:schemeClr val="accent1">
                  <a:lumMod val="75000"/>
                </a:schemeClr>
              </a:solidFill>
              <a:latin typeface="Times New Roman" pitchFamily="18" charset="0"/>
            </a:endParaRPr>
          </a:p>
          <a:p>
            <a:pPr algn="ctr" rtl="1">
              <a:defRPr/>
            </a:pPr>
            <a:r>
              <a:rPr lang="ar-DZ" sz="3200" b="1" dirty="0">
                <a:solidFill>
                  <a:schemeClr val="accent1">
                    <a:lumMod val="75000"/>
                  </a:schemeClr>
                </a:solidFill>
                <a:latin typeface="Times New Roman" pitchFamily="18" charset="0"/>
              </a:rPr>
              <a:t> </a:t>
            </a:r>
            <a:r>
              <a:rPr lang="fr-FR" sz="3200" b="1" dirty="0">
                <a:solidFill>
                  <a:srgbClr val="FF0000"/>
                </a:solidFill>
                <a:latin typeface="Times New Roman" pitchFamily="18" charset="0"/>
              </a:rPr>
              <a:t>  </a:t>
            </a:r>
            <a:r>
              <a:rPr lang="fr-FR" sz="3200" b="1" dirty="0">
                <a:solidFill>
                  <a:schemeClr val="accent3">
                    <a:lumMod val="75000"/>
                  </a:schemeClr>
                </a:solidFill>
                <a:latin typeface="Times New Roman" pitchFamily="18" charset="0"/>
              </a:rPr>
              <a:t>17</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hôtels de 4 et 5    étoiles renfermant         6 042 lits soit </a:t>
            </a:r>
            <a:r>
              <a:rPr lang="fr-FR" sz="3200" b="1" dirty="0">
                <a:solidFill>
                  <a:schemeClr val="accent3">
                    <a:lumMod val="75000"/>
                  </a:schemeClr>
                </a:solidFill>
                <a:latin typeface="Times New Roman" pitchFamily="18" charset="0"/>
              </a:rPr>
              <a:t>1%</a:t>
            </a:r>
          </a:p>
          <a:p>
            <a:pPr rtl="1">
              <a:defRPr/>
            </a:pPr>
            <a:endParaRPr lang="ar-DZ" sz="3200" b="1" dirty="0">
              <a:solidFill>
                <a:schemeClr val="accent1">
                  <a:lumMod val="75000"/>
                </a:schemeClr>
              </a:solidFill>
              <a:latin typeface="Times New Roman" pitchFamily="18" charset="0"/>
            </a:endParaRPr>
          </a:p>
        </p:txBody>
      </p:sp>
      <p:sp>
        <p:nvSpPr>
          <p:cNvPr id="52" name="Rectangle à coins arrondis 51"/>
          <p:cNvSpPr/>
          <p:nvPr/>
        </p:nvSpPr>
        <p:spPr>
          <a:xfrm>
            <a:off x="9070648" y="6254395"/>
            <a:ext cx="4987099" cy="1491780"/>
          </a:xfrm>
          <a:prstGeom prst="roundRect">
            <a:avLst>
              <a:gd name="adj" fmla="val 21886"/>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r>
              <a:rPr lang="ar-DZ" sz="3200" b="1" dirty="0">
                <a:solidFill>
                  <a:srgbClr val="FF0000"/>
                </a:solidFill>
                <a:latin typeface="Times New Roman" pitchFamily="18" charset="0"/>
              </a:rPr>
              <a:t> </a:t>
            </a:r>
            <a:r>
              <a:rPr lang="fr-FR" sz="3200" b="1" dirty="0">
                <a:solidFill>
                  <a:schemeClr val="accent3">
                    <a:lumMod val="75000"/>
                  </a:schemeClr>
                </a:solidFill>
                <a:latin typeface="Times New Roman" pitchFamily="18" charset="0"/>
              </a:rPr>
              <a:t>91</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structures de 2 à 3 étoiles offrant</a:t>
            </a:r>
          </a:p>
          <a:p>
            <a:pPr algn="r" rtl="1">
              <a:defRPr/>
            </a:pPr>
            <a:r>
              <a:rPr lang="fr-FR" sz="3200" b="1" dirty="0">
                <a:solidFill>
                  <a:schemeClr val="accent1">
                    <a:lumMod val="75000"/>
                  </a:schemeClr>
                </a:solidFill>
                <a:latin typeface="Times New Roman" pitchFamily="18" charset="0"/>
              </a:rPr>
              <a:t> </a:t>
            </a:r>
            <a:r>
              <a:rPr lang="fr-FR" sz="3200" b="1" dirty="0">
                <a:solidFill>
                  <a:schemeClr val="accent3">
                    <a:lumMod val="75000"/>
                  </a:schemeClr>
                </a:solidFill>
                <a:latin typeface="Times New Roman" pitchFamily="18" charset="0"/>
              </a:rPr>
              <a:t>11 201 </a:t>
            </a:r>
            <a:r>
              <a:rPr lang="fr-FR" sz="3200" b="1" dirty="0">
                <a:solidFill>
                  <a:schemeClr val="accent1">
                    <a:lumMod val="75000"/>
                  </a:schemeClr>
                </a:solidFill>
                <a:latin typeface="Times New Roman" pitchFamily="18" charset="0"/>
              </a:rPr>
              <a:t>lits soit </a:t>
            </a:r>
            <a:r>
              <a:rPr lang="fr-FR" sz="3200" b="1" dirty="0">
                <a:solidFill>
                  <a:schemeClr val="accent3">
                    <a:lumMod val="75000"/>
                  </a:schemeClr>
                </a:solidFill>
                <a:latin typeface="Times New Roman" pitchFamily="18" charset="0"/>
              </a:rPr>
              <a:t>7.4%</a:t>
            </a:r>
            <a:endParaRPr lang="ar-DZ" sz="3200" b="1" dirty="0">
              <a:solidFill>
                <a:schemeClr val="accent3">
                  <a:lumMod val="75000"/>
                </a:schemeClr>
              </a:solidFill>
              <a:latin typeface="Times New Roman" pitchFamily="18" charset="0"/>
            </a:endParaRPr>
          </a:p>
        </p:txBody>
      </p:sp>
      <p:sp>
        <p:nvSpPr>
          <p:cNvPr id="53" name="Rectangle à coins arrondis 52"/>
          <p:cNvSpPr/>
          <p:nvPr/>
        </p:nvSpPr>
        <p:spPr>
          <a:xfrm>
            <a:off x="4700570" y="8178223"/>
            <a:ext cx="4428521" cy="2046988"/>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ar-DZ" sz="3600" b="1" dirty="0">
                <a:solidFill>
                  <a:schemeClr val="accent1">
                    <a:lumMod val="75000"/>
                  </a:schemeClr>
                </a:solidFill>
                <a:latin typeface="Times New Roman" pitchFamily="18" charset="0"/>
              </a:rPr>
              <a:t> </a:t>
            </a:r>
            <a:r>
              <a:rPr lang="fr-FR" sz="3200" b="1" dirty="0">
                <a:solidFill>
                  <a:schemeClr val="accent3">
                    <a:lumMod val="75000"/>
                  </a:schemeClr>
                </a:solidFill>
                <a:latin typeface="Times New Roman" pitchFamily="18" charset="0"/>
              </a:rPr>
              <a:t>321</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structures sans étoiles à 1 étoile  renfermant </a:t>
            </a:r>
            <a:r>
              <a:rPr lang="fr-FR" sz="3200" b="1" dirty="0">
                <a:solidFill>
                  <a:schemeClr val="accent3">
                    <a:lumMod val="75000"/>
                  </a:schemeClr>
                </a:solidFill>
                <a:latin typeface="Times New Roman" pitchFamily="18" charset="0"/>
              </a:rPr>
              <a:t>1 825 </a:t>
            </a:r>
            <a:r>
              <a:rPr lang="fr-FR" sz="3200" b="1" dirty="0">
                <a:solidFill>
                  <a:schemeClr val="accent1">
                    <a:lumMod val="75000"/>
                  </a:schemeClr>
                </a:solidFill>
                <a:latin typeface="Times New Roman" pitchFamily="18" charset="0"/>
              </a:rPr>
              <a:t>lits soit </a:t>
            </a:r>
            <a:r>
              <a:rPr lang="fr-FR" sz="3200" b="1" dirty="0">
                <a:solidFill>
                  <a:schemeClr val="accent3">
                    <a:lumMod val="75000"/>
                  </a:schemeClr>
                </a:solidFill>
                <a:latin typeface="Times New Roman" pitchFamily="18" charset="0"/>
              </a:rPr>
              <a:t>26.7%</a:t>
            </a:r>
            <a:endParaRPr lang="ar-DZ" sz="3200" b="1" dirty="0">
              <a:solidFill>
                <a:schemeClr val="accent3">
                  <a:lumMod val="75000"/>
                </a:schemeClr>
              </a:solidFill>
              <a:latin typeface="Times New Roman" pitchFamily="18" charset="0"/>
            </a:endParaRPr>
          </a:p>
        </p:txBody>
      </p:sp>
      <p:sp>
        <p:nvSpPr>
          <p:cNvPr id="54" name="Rectangle à coins arrondis 53"/>
          <p:cNvSpPr/>
          <p:nvPr/>
        </p:nvSpPr>
        <p:spPr>
          <a:xfrm>
            <a:off x="414289" y="6223910"/>
            <a:ext cx="4469873" cy="149178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r>
              <a:rPr lang="ar-DZ" sz="3200" b="1" dirty="0">
                <a:solidFill>
                  <a:schemeClr val="accent1">
                    <a:lumMod val="75000"/>
                  </a:schemeClr>
                </a:solidFill>
                <a:latin typeface="Times New Roman" pitchFamily="18" charset="0"/>
              </a:rPr>
              <a:t> </a:t>
            </a:r>
            <a:r>
              <a:rPr lang="ar-DZ" sz="3200" b="1" dirty="0">
                <a:solidFill>
                  <a:srgbClr val="FF0000"/>
                </a:solidFill>
                <a:latin typeface="Times New Roman" pitchFamily="18" charset="0"/>
              </a:rPr>
              <a:t> </a:t>
            </a:r>
            <a:endParaRPr lang="fr-FR" sz="3200" b="1" dirty="0">
              <a:solidFill>
                <a:srgbClr val="FF0000"/>
              </a:solidFill>
              <a:latin typeface="Times New Roman" pitchFamily="18" charset="0"/>
            </a:endParaRPr>
          </a:p>
          <a:p>
            <a:pPr algn="ctr" rtl="1">
              <a:defRPr/>
            </a:pPr>
            <a:r>
              <a:rPr lang="fr-FR" sz="3200" b="1" dirty="0">
                <a:solidFill>
                  <a:schemeClr val="accent3">
                    <a:lumMod val="75000"/>
                  </a:schemeClr>
                </a:solidFill>
                <a:latin typeface="Times New Roman" pitchFamily="18" charset="0"/>
              </a:rPr>
              <a:t>21</a:t>
            </a:r>
            <a:r>
              <a:rPr lang="fr-FR" sz="3200" b="1" dirty="0">
                <a:solidFill>
                  <a:srgbClr val="FF0000"/>
                </a:solidFill>
                <a:latin typeface="Times New Roman" pitchFamily="18" charset="0"/>
              </a:rPr>
              <a:t> </a:t>
            </a:r>
            <a:r>
              <a:rPr lang="fr-FR" sz="3200" b="1" dirty="0">
                <a:solidFill>
                  <a:schemeClr val="accent1">
                    <a:lumMod val="75000"/>
                  </a:schemeClr>
                </a:solidFill>
                <a:latin typeface="Times New Roman" pitchFamily="18" charset="0"/>
              </a:rPr>
              <a:t>hôtels  classés autres renfermant </a:t>
            </a:r>
            <a:r>
              <a:rPr lang="fr-FR" sz="3200" b="1" dirty="0">
                <a:solidFill>
                  <a:srgbClr val="FF0000"/>
                </a:solidFill>
                <a:latin typeface="Times New Roman" pitchFamily="18" charset="0"/>
              </a:rPr>
              <a:t>  </a:t>
            </a:r>
            <a:r>
              <a:rPr lang="fr-FR" sz="3200" b="1" dirty="0">
                <a:solidFill>
                  <a:schemeClr val="accent3">
                    <a:lumMod val="75000"/>
                  </a:schemeClr>
                </a:solidFill>
                <a:latin typeface="Times New Roman" pitchFamily="18" charset="0"/>
              </a:rPr>
              <a:t>687</a:t>
            </a:r>
            <a:r>
              <a:rPr lang="fr-FR" sz="3200" b="1" dirty="0">
                <a:solidFill>
                  <a:srgbClr val="FF0000"/>
                </a:solidFill>
                <a:latin typeface="Times New Roman" pitchFamily="18" charset="0"/>
              </a:rPr>
              <a:t> </a:t>
            </a:r>
            <a:r>
              <a:rPr lang="fr-FR" sz="3200" b="1" dirty="0" smtClean="0">
                <a:solidFill>
                  <a:schemeClr val="accent1">
                    <a:lumMod val="75000"/>
                  </a:schemeClr>
                </a:solidFill>
                <a:latin typeface="Times New Roman" pitchFamily="18" charset="0"/>
              </a:rPr>
              <a:t>lits </a:t>
            </a:r>
            <a:r>
              <a:rPr lang="fr-FR" sz="3200" b="1" dirty="0">
                <a:solidFill>
                  <a:schemeClr val="accent1">
                    <a:lumMod val="75000"/>
                  </a:schemeClr>
                </a:solidFill>
                <a:latin typeface="Times New Roman" pitchFamily="18" charset="0"/>
              </a:rPr>
              <a:t>soit </a:t>
            </a:r>
            <a:r>
              <a:rPr lang="fr-FR" sz="3200" b="1" dirty="0">
                <a:solidFill>
                  <a:schemeClr val="accent3">
                    <a:lumMod val="75000"/>
                  </a:schemeClr>
                </a:solidFill>
                <a:latin typeface="Times New Roman" pitchFamily="18" charset="0"/>
              </a:rPr>
              <a:t>1.71%</a:t>
            </a:r>
            <a:endParaRPr lang="ar-DZ" sz="3200" b="1" dirty="0">
              <a:solidFill>
                <a:schemeClr val="accent3">
                  <a:lumMod val="75000"/>
                </a:schemeClr>
              </a:solidFill>
              <a:latin typeface="Times New Roman" pitchFamily="18" charset="0"/>
            </a:endParaRPr>
          </a:p>
          <a:p>
            <a:pPr algn="r" rtl="1">
              <a:defRPr/>
            </a:pPr>
            <a:endParaRPr lang="ar-DZ" sz="3200" b="1" dirty="0">
              <a:solidFill>
                <a:srgbClr val="FF0000"/>
              </a:solidFill>
              <a:latin typeface="Times New Roman" pitchFamily="18" charset="0"/>
            </a:endParaRPr>
          </a:p>
        </p:txBody>
      </p:sp>
      <p:grpSp>
        <p:nvGrpSpPr>
          <p:cNvPr id="15386" name="Group 20"/>
          <p:cNvGrpSpPr>
            <a:grpSpLocks/>
          </p:cNvGrpSpPr>
          <p:nvPr/>
        </p:nvGrpSpPr>
        <p:grpSpPr bwMode="auto">
          <a:xfrm>
            <a:off x="6892925" y="3810509"/>
            <a:ext cx="514350" cy="3495675"/>
            <a:chOff x="1905" y="1796"/>
            <a:chExt cx="308" cy="699"/>
          </a:xfrm>
        </p:grpSpPr>
        <p:sp>
          <p:nvSpPr>
            <p:cNvPr id="15403" name="AutoShape 21"/>
            <p:cNvSpPr>
              <a:spLocks noChangeArrowheads="1"/>
            </p:cNvSpPr>
            <p:nvPr/>
          </p:nvSpPr>
          <p:spPr bwMode="auto">
            <a:xfrm rot="5400000">
              <a:off x="1896"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5404"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5387" name="Group 20"/>
          <p:cNvGrpSpPr>
            <a:grpSpLocks/>
          </p:cNvGrpSpPr>
          <p:nvPr/>
        </p:nvGrpSpPr>
        <p:grpSpPr bwMode="auto">
          <a:xfrm rot="1484952">
            <a:off x="5511800" y="3499359"/>
            <a:ext cx="520700" cy="3068637"/>
            <a:chOff x="1905" y="1796"/>
            <a:chExt cx="308" cy="699"/>
          </a:xfrm>
        </p:grpSpPr>
        <p:sp>
          <p:nvSpPr>
            <p:cNvPr id="15401"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5402" name="Freeform 22"/>
            <p:cNvSpPr>
              <a:spLocks/>
            </p:cNvSpPr>
            <p:nvPr/>
          </p:nvSpPr>
          <p:spPr bwMode="auto">
            <a:xfrm>
              <a:off x="1899"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5388" name="Group 20"/>
          <p:cNvGrpSpPr>
            <a:grpSpLocks/>
          </p:cNvGrpSpPr>
          <p:nvPr/>
        </p:nvGrpSpPr>
        <p:grpSpPr bwMode="auto">
          <a:xfrm rot="-1627391">
            <a:off x="8361429" y="3551466"/>
            <a:ext cx="587375" cy="2705100"/>
            <a:chOff x="1905" y="1796"/>
            <a:chExt cx="308" cy="699"/>
          </a:xfrm>
        </p:grpSpPr>
        <p:sp>
          <p:nvSpPr>
            <p:cNvPr id="15399" name="AutoShape 21"/>
            <p:cNvSpPr>
              <a:spLocks noChangeArrowheads="1"/>
            </p:cNvSpPr>
            <p:nvPr/>
          </p:nvSpPr>
          <p:spPr bwMode="auto">
            <a:xfrm rot="5400000">
              <a:off x="1896" y="1884"/>
              <a:ext cx="306" cy="142"/>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5400"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5389" name="Group 20"/>
          <p:cNvGrpSpPr>
            <a:grpSpLocks/>
          </p:cNvGrpSpPr>
          <p:nvPr/>
        </p:nvGrpSpPr>
        <p:grpSpPr bwMode="auto">
          <a:xfrm rot="3276797">
            <a:off x="4914721" y="2757853"/>
            <a:ext cx="495300" cy="1536700"/>
            <a:chOff x="1905" y="1796"/>
            <a:chExt cx="308" cy="699"/>
          </a:xfrm>
        </p:grpSpPr>
        <p:sp>
          <p:nvSpPr>
            <p:cNvPr id="15397"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5398" name="Freeform 22"/>
            <p:cNvSpPr>
              <a:spLocks/>
            </p:cNvSpPr>
            <p:nvPr/>
          </p:nvSpPr>
          <p:spPr bwMode="auto">
            <a:xfrm>
              <a:off x="1899" y="2022"/>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5390" name="Group 20"/>
          <p:cNvGrpSpPr>
            <a:grpSpLocks/>
          </p:cNvGrpSpPr>
          <p:nvPr/>
        </p:nvGrpSpPr>
        <p:grpSpPr bwMode="auto">
          <a:xfrm rot="-3813427">
            <a:off x="9229009" y="2676054"/>
            <a:ext cx="495300" cy="1746250"/>
            <a:chOff x="1905" y="1796"/>
            <a:chExt cx="308" cy="699"/>
          </a:xfrm>
        </p:grpSpPr>
        <p:sp>
          <p:nvSpPr>
            <p:cNvPr id="15395" name="AutoShape 21"/>
            <p:cNvSpPr>
              <a:spLocks noChangeArrowheads="1"/>
            </p:cNvSpPr>
            <p:nvPr/>
          </p:nvSpPr>
          <p:spPr bwMode="auto">
            <a:xfrm rot="5400000">
              <a:off x="1903"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5396"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2160339" y="2748919"/>
            <a:ext cx="11882015" cy="1571636"/>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ar-DZ" sz="3600" b="1" dirty="0">
                <a:solidFill>
                  <a:srgbClr val="FF0000"/>
                </a:solidFill>
                <a:latin typeface="Times New Roman" pitchFamily="18" charset="0"/>
              </a:rPr>
              <a:t> </a:t>
            </a:r>
            <a:r>
              <a:rPr lang="fr-FR" sz="3600" b="1" dirty="0">
                <a:solidFill>
                  <a:schemeClr val="accent3">
                    <a:lumMod val="75000"/>
                  </a:schemeClr>
                </a:solidFill>
                <a:latin typeface="Times New Roman" pitchFamily="18" charset="0"/>
              </a:rPr>
              <a:t>261 000 </a:t>
            </a:r>
            <a:r>
              <a:rPr lang="fr-FR" sz="3600" b="1" dirty="0">
                <a:solidFill>
                  <a:schemeClr val="accent1">
                    <a:lumMod val="75000"/>
                  </a:schemeClr>
                </a:solidFill>
                <a:latin typeface="Times New Roman" pitchFamily="18" charset="0"/>
              </a:rPr>
              <a:t>agents activent dans le domaine du tourisme, (Hôtels, Cafés et restaurants) et 810 000 dans le domaine de l’artisanat, soit un total de plus de 1 million d’actifs</a:t>
            </a:r>
            <a:endParaRPr lang="ar-DZ" sz="3600" b="1" dirty="0">
              <a:solidFill>
                <a:schemeClr val="accent1">
                  <a:lumMod val="75000"/>
                </a:schemeClr>
              </a:solidFill>
              <a:latin typeface="Times New Roman" pitchFamily="18" charset="0"/>
            </a:endParaRPr>
          </a:p>
        </p:txBody>
      </p:sp>
      <p:sp>
        <p:nvSpPr>
          <p:cNvPr id="15" name="Rectangle à coins arrondis 14"/>
          <p:cNvSpPr/>
          <p:nvPr/>
        </p:nvSpPr>
        <p:spPr>
          <a:xfrm>
            <a:off x="576165" y="431399"/>
            <a:ext cx="13466189"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3600" b="1" dirty="0">
                <a:solidFill>
                  <a:schemeClr val="accent3">
                    <a:lumMod val="75000"/>
                  </a:schemeClr>
                </a:solidFill>
                <a:latin typeface="Bookman Old Style" pitchFamily="18" charset="0"/>
                <a:cs typeface="Times New Roman" pitchFamily="18" charset="0"/>
              </a:rPr>
              <a:t>4-</a:t>
            </a:r>
            <a:r>
              <a:rPr lang="fr-FR" sz="3600" b="1" dirty="0">
                <a:solidFill>
                  <a:schemeClr val="accent1">
                    <a:lumMod val="75000"/>
                  </a:schemeClr>
                </a:solidFill>
                <a:latin typeface="Bookman Old Style" pitchFamily="18" charset="0"/>
                <a:cs typeface="Times New Roman" pitchFamily="18" charset="0"/>
              </a:rPr>
              <a:t> </a:t>
            </a:r>
            <a:r>
              <a:rPr lang="fr-FR" sz="3600" b="1" dirty="0" smtClean="0">
                <a:solidFill>
                  <a:schemeClr val="accent1">
                    <a:lumMod val="75000"/>
                  </a:schemeClr>
                </a:solidFill>
                <a:latin typeface="Bookman Old Style" pitchFamily="18" charset="0"/>
                <a:cs typeface="Times New Roman" pitchFamily="18" charset="0"/>
              </a:rPr>
              <a:t>La composante humaine et la formation          dans </a:t>
            </a:r>
            <a:r>
              <a:rPr lang="fr-FR" sz="3600" b="1" dirty="0">
                <a:solidFill>
                  <a:schemeClr val="accent1">
                    <a:lumMod val="75000"/>
                  </a:schemeClr>
                </a:solidFill>
                <a:latin typeface="Bookman Old Style" pitchFamily="18" charset="0"/>
                <a:cs typeface="Times New Roman" pitchFamily="18" charset="0"/>
              </a:rPr>
              <a:t>le tourisme </a:t>
            </a:r>
            <a:endParaRPr lang="ar-DZ" sz="3600" b="1" dirty="0">
              <a:solidFill>
                <a:schemeClr val="accent1">
                  <a:lumMod val="75000"/>
                </a:schemeClr>
              </a:solidFill>
              <a:latin typeface="Bookman Old Style" pitchFamily="18" charset="0"/>
              <a:cs typeface="Times New Roman" pitchFamily="18" charset="0"/>
            </a:endParaRPr>
          </a:p>
        </p:txBody>
      </p:sp>
      <p:grpSp>
        <p:nvGrpSpPr>
          <p:cNvPr id="16392" name="Group 20"/>
          <p:cNvGrpSpPr>
            <a:grpSpLocks/>
          </p:cNvGrpSpPr>
          <p:nvPr/>
        </p:nvGrpSpPr>
        <p:grpSpPr bwMode="auto">
          <a:xfrm rot="5400000" flipV="1">
            <a:off x="1020954" y="2763107"/>
            <a:ext cx="620713" cy="1342055"/>
            <a:chOff x="1905" y="1796"/>
            <a:chExt cx="308" cy="699"/>
          </a:xfrm>
        </p:grpSpPr>
        <p:sp>
          <p:nvSpPr>
            <p:cNvPr id="16414"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6415"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19" name="Rectangle à coins arrondis 18"/>
          <p:cNvSpPr/>
          <p:nvPr/>
        </p:nvSpPr>
        <p:spPr>
          <a:xfrm>
            <a:off x="2183329" y="5040635"/>
            <a:ext cx="11859026" cy="108012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fr-FR" sz="3600" b="1" dirty="0">
                <a:solidFill>
                  <a:schemeClr val="accent1">
                    <a:lumMod val="75000"/>
                  </a:schemeClr>
                </a:solidFill>
                <a:latin typeface="Times New Roman" pitchFamily="18" charset="0"/>
              </a:rPr>
              <a:t> </a:t>
            </a:r>
            <a:endParaRPr lang="ar-DZ" sz="3600" b="1" dirty="0">
              <a:solidFill>
                <a:schemeClr val="accent1">
                  <a:lumMod val="75000"/>
                </a:schemeClr>
              </a:solidFill>
              <a:latin typeface="Times New Roman" pitchFamily="18" charset="0"/>
            </a:endParaRPr>
          </a:p>
          <a:p>
            <a:pPr algn="ctr" rtl="1">
              <a:defRPr/>
            </a:pPr>
            <a:r>
              <a:rPr lang="fr-FR" sz="3600" b="1" dirty="0" smtClean="0">
                <a:solidFill>
                  <a:schemeClr val="accent3">
                    <a:lumMod val="75000"/>
                  </a:schemeClr>
                </a:solidFill>
                <a:latin typeface="Times New Roman" pitchFamily="18" charset="0"/>
              </a:rPr>
              <a:t>04</a:t>
            </a:r>
            <a:r>
              <a:rPr lang="fr-FR" sz="3600" b="1" dirty="0" smtClean="0">
                <a:solidFill>
                  <a:schemeClr val="accent1">
                    <a:lumMod val="75000"/>
                  </a:schemeClr>
                </a:solidFill>
                <a:latin typeface="Times New Roman" pitchFamily="18" charset="0"/>
              </a:rPr>
              <a:t> </a:t>
            </a:r>
            <a:r>
              <a:rPr lang="fr-FR" sz="3600" b="1" dirty="0">
                <a:solidFill>
                  <a:schemeClr val="accent1">
                    <a:lumMod val="75000"/>
                  </a:schemeClr>
                </a:solidFill>
                <a:latin typeface="Times New Roman" pitchFamily="18" charset="0"/>
              </a:rPr>
              <a:t>établissements de formation sous tutelle </a:t>
            </a:r>
            <a:endParaRPr lang="fr-FR" sz="3600" b="1" dirty="0" smtClean="0">
              <a:solidFill>
                <a:schemeClr val="accent1">
                  <a:lumMod val="75000"/>
                </a:schemeClr>
              </a:solidFill>
              <a:latin typeface="Times New Roman" pitchFamily="18" charset="0"/>
            </a:endParaRPr>
          </a:p>
          <a:p>
            <a:pPr algn="ctr" rtl="1">
              <a:defRPr/>
            </a:pPr>
            <a:r>
              <a:rPr lang="fr-FR" sz="3600" b="1" dirty="0" smtClean="0">
                <a:solidFill>
                  <a:schemeClr val="accent3">
                    <a:lumMod val="75000"/>
                  </a:schemeClr>
                </a:solidFill>
                <a:latin typeface="Times New Roman" pitchFamily="18" charset="0"/>
              </a:rPr>
              <a:t>( </a:t>
            </a:r>
            <a:r>
              <a:rPr lang="fr-FR" sz="3600" b="1" dirty="0">
                <a:solidFill>
                  <a:schemeClr val="accent3">
                    <a:lumMod val="75000"/>
                  </a:schemeClr>
                </a:solidFill>
                <a:latin typeface="Times New Roman" pitchFamily="18" charset="0"/>
              </a:rPr>
              <a:t>ENST- ITHT-ESHRA) </a:t>
            </a: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p:txBody>
      </p:sp>
      <p:grpSp>
        <p:nvGrpSpPr>
          <p:cNvPr id="16396" name="Group 20"/>
          <p:cNvGrpSpPr>
            <a:grpSpLocks/>
          </p:cNvGrpSpPr>
          <p:nvPr/>
        </p:nvGrpSpPr>
        <p:grpSpPr bwMode="auto">
          <a:xfrm rot="5400000" flipV="1">
            <a:off x="1123973" y="4915721"/>
            <a:ext cx="620712" cy="1357308"/>
            <a:chOff x="1905" y="1796"/>
            <a:chExt cx="308" cy="699"/>
          </a:xfrm>
        </p:grpSpPr>
        <p:sp>
          <p:nvSpPr>
            <p:cNvPr id="16412" name="AutoShape 21"/>
            <p:cNvSpPr>
              <a:spLocks noChangeArrowheads="1"/>
            </p:cNvSpPr>
            <p:nvPr/>
          </p:nvSpPr>
          <p:spPr bwMode="auto">
            <a:xfrm rot="5400000">
              <a:off x="1896"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6413"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2" name="Rectangle à coins arrondis 31"/>
          <p:cNvSpPr/>
          <p:nvPr/>
        </p:nvSpPr>
        <p:spPr>
          <a:xfrm>
            <a:off x="2183329" y="6802254"/>
            <a:ext cx="11859026" cy="155074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smtClean="0">
                <a:solidFill>
                  <a:schemeClr val="accent3">
                    <a:lumMod val="75000"/>
                  </a:schemeClr>
                </a:solidFill>
                <a:latin typeface="Times New Roman" pitchFamily="18" charset="0"/>
              </a:rPr>
              <a:t>08</a:t>
            </a:r>
            <a:r>
              <a:rPr lang="fr-FR" sz="3600" b="1" dirty="0" smtClean="0">
                <a:solidFill>
                  <a:schemeClr val="accent1">
                    <a:lumMod val="75000"/>
                  </a:schemeClr>
                </a:solidFill>
                <a:latin typeface="Times New Roman" pitchFamily="18" charset="0"/>
              </a:rPr>
              <a:t> </a:t>
            </a:r>
            <a:r>
              <a:rPr lang="fr-FR" sz="3600" b="1" dirty="0">
                <a:solidFill>
                  <a:schemeClr val="accent1">
                    <a:lumMod val="75000"/>
                  </a:schemeClr>
                </a:solidFill>
                <a:latin typeface="Times New Roman" pitchFamily="18" charset="0"/>
              </a:rPr>
              <a:t>instituts </a:t>
            </a:r>
            <a:r>
              <a:rPr lang="fr-FR" sz="3600" b="1" dirty="0" smtClean="0">
                <a:solidFill>
                  <a:schemeClr val="accent1">
                    <a:lumMod val="75000"/>
                  </a:schemeClr>
                </a:solidFill>
                <a:latin typeface="Times New Roman" pitchFamily="18" charset="0"/>
              </a:rPr>
              <a:t>spécialisés dans le tourisme et l’</a:t>
            </a:r>
            <a:r>
              <a:rPr lang="fr-FR" sz="3600" b="1" dirty="0" err="1" smtClean="0">
                <a:solidFill>
                  <a:schemeClr val="accent1">
                    <a:lumMod val="75000"/>
                  </a:schemeClr>
                </a:solidFill>
                <a:latin typeface="Times New Roman" pitchFamily="18" charset="0"/>
              </a:rPr>
              <a:t>hôtèlerie</a:t>
            </a:r>
            <a:r>
              <a:rPr lang="fr-FR" sz="3600" b="1" dirty="0" smtClean="0">
                <a:solidFill>
                  <a:schemeClr val="accent1">
                    <a:lumMod val="75000"/>
                  </a:schemeClr>
                </a:solidFill>
                <a:latin typeface="Times New Roman" pitchFamily="18" charset="0"/>
              </a:rPr>
              <a:t> sous </a:t>
            </a:r>
            <a:r>
              <a:rPr lang="fr-FR" sz="3600" b="1" dirty="0">
                <a:solidFill>
                  <a:schemeClr val="accent1">
                    <a:lumMod val="75000"/>
                  </a:schemeClr>
                </a:solidFill>
                <a:latin typeface="Times New Roman" pitchFamily="18" charset="0"/>
              </a:rPr>
              <a:t>tutelle du ministère de l’enseignement et la formation professionnelles</a:t>
            </a:r>
            <a:endParaRPr lang="ar-DZ" sz="3600" b="1" dirty="0">
              <a:solidFill>
                <a:schemeClr val="accent1">
                  <a:lumMod val="75000"/>
                </a:schemeClr>
              </a:solidFill>
              <a:latin typeface="Times New Roman" pitchFamily="18" charset="0"/>
            </a:endParaRPr>
          </a:p>
        </p:txBody>
      </p:sp>
      <p:grpSp>
        <p:nvGrpSpPr>
          <p:cNvPr id="16400" name="Group 20"/>
          <p:cNvGrpSpPr>
            <a:grpSpLocks/>
          </p:cNvGrpSpPr>
          <p:nvPr/>
        </p:nvGrpSpPr>
        <p:grpSpPr bwMode="auto">
          <a:xfrm rot="5400000" flipV="1">
            <a:off x="1115107" y="6867562"/>
            <a:ext cx="620713" cy="1342056"/>
            <a:chOff x="1905" y="1796"/>
            <a:chExt cx="308" cy="699"/>
          </a:xfrm>
        </p:grpSpPr>
        <p:sp>
          <p:nvSpPr>
            <p:cNvPr id="16408"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6409"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16" name="Rectangle à coins arrondis 15"/>
          <p:cNvSpPr/>
          <p:nvPr/>
        </p:nvSpPr>
        <p:spPr>
          <a:xfrm>
            <a:off x="2183328" y="9045274"/>
            <a:ext cx="11859027" cy="891905"/>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endParaRPr lang="fr-FR" sz="3600" b="1" dirty="0">
              <a:solidFill>
                <a:schemeClr val="accent1">
                  <a:lumMod val="75000"/>
                </a:schemeClr>
              </a:solidFill>
              <a:latin typeface="Times New Roman" pitchFamily="18" charset="0"/>
            </a:endParaRPr>
          </a:p>
          <a:p>
            <a:pPr rtl="1">
              <a:defRPr/>
            </a:pPr>
            <a:r>
              <a:rPr lang="fr-FR" sz="3600" b="1" dirty="0" smtClean="0">
                <a:solidFill>
                  <a:schemeClr val="accent3">
                    <a:lumMod val="75000"/>
                  </a:schemeClr>
                </a:solidFill>
                <a:latin typeface="Times New Roman" pitchFamily="18" charset="0"/>
              </a:rPr>
              <a:t>60 </a:t>
            </a:r>
            <a:r>
              <a:rPr lang="fr-FR" sz="3600" b="1" dirty="0">
                <a:solidFill>
                  <a:schemeClr val="accent1">
                    <a:lumMod val="75000"/>
                  </a:schemeClr>
                </a:solidFill>
                <a:latin typeface="Times New Roman" pitchFamily="18" charset="0"/>
              </a:rPr>
              <a:t>écoles et centres de formation </a:t>
            </a:r>
            <a:r>
              <a:rPr lang="fr-FR" sz="3600" b="1" dirty="0" smtClean="0">
                <a:solidFill>
                  <a:schemeClr val="accent1">
                    <a:lumMod val="75000"/>
                  </a:schemeClr>
                </a:solidFill>
                <a:latin typeface="Times New Roman" pitchFamily="18" charset="0"/>
              </a:rPr>
              <a:t>privés dans le tourisme  </a:t>
            </a: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p:txBody>
      </p:sp>
      <p:grpSp>
        <p:nvGrpSpPr>
          <p:cNvPr id="18" name="Group 20"/>
          <p:cNvGrpSpPr>
            <a:grpSpLocks/>
          </p:cNvGrpSpPr>
          <p:nvPr/>
        </p:nvGrpSpPr>
        <p:grpSpPr bwMode="auto">
          <a:xfrm rot="5400000" flipV="1">
            <a:off x="1149603" y="8811778"/>
            <a:ext cx="620713" cy="1342056"/>
            <a:chOff x="1905" y="1796"/>
            <a:chExt cx="308" cy="699"/>
          </a:xfrm>
        </p:grpSpPr>
        <p:sp>
          <p:nvSpPr>
            <p:cNvPr id="20"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76165" y="783407"/>
            <a:ext cx="13249471" cy="888800"/>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3600" b="1" dirty="0">
                <a:solidFill>
                  <a:schemeClr val="accent3">
                    <a:lumMod val="75000"/>
                  </a:schemeClr>
                </a:solidFill>
                <a:latin typeface="Bookman Old Style" pitchFamily="18" charset="0"/>
                <a:cs typeface="Times New Roman" pitchFamily="18" charset="0"/>
              </a:rPr>
              <a:t>5-</a:t>
            </a:r>
            <a:r>
              <a:rPr lang="fr-FR" sz="3600" b="1" dirty="0">
                <a:solidFill>
                  <a:schemeClr val="accent1">
                    <a:lumMod val="75000"/>
                  </a:schemeClr>
                </a:solidFill>
                <a:latin typeface="Bookman Old Style" pitchFamily="18" charset="0"/>
                <a:cs typeface="Times New Roman" pitchFamily="18" charset="0"/>
              </a:rPr>
              <a:t> </a:t>
            </a:r>
            <a:r>
              <a:rPr lang="fr-FR" sz="3600" b="1" dirty="0" smtClean="0">
                <a:solidFill>
                  <a:schemeClr val="accent1">
                    <a:lumMod val="75000"/>
                  </a:schemeClr>
                </a:solidFill>
                <a:latin typeface="Bookman Old Style" pitchFamily="18" charset="0"/>
                <a:cs typeface="Times New Roman" pitchFamily="18" charset="0"/>
              </a:rPr>
              <a:t>La situation </a:t>
            </a:r>
            <a:r>
              <a:rPr lang="fr-FR" sz="3600" b="1" dirty="0">
                <a:solidFill>
                  <a:schemeClr val="accent1">
                    <a:lumMod val="75000"/>
                  </a:schemeClr>
                </a:solidFill>
                <a:latin typeface="Bookman Old Style" pitchFamily="18" charset="0"/>
                <a:cs typeface="Times New Roman" pitchFamily="18" charset="0"/>
              </a:rPr>
              <a:t>économique du tourisme en Algérie</a:t>
            </a:r>
            <a:endParaRPr lang="ar-DZ" sz="3600" b="1" dirty="0">
              <a:solidFill>
                <a:schemeClr val="accent1">
                  <a:lumMod val="75000"/>
                </a:schemeClr>
              </a:solidFill>
              <a:latin typeface="Bookman Old Style" pitchFamily="18" charset="0"/>
              <a:cs typeface="Times New Roman" pitchFamily="18" charset="0"/>
            </a:endParaRPr>
          </a:p>
        </p:txBody>
      </p:sp>
      <p:sp>
        <p:nvSpPr>
          <p:cNvPr id="18" name="Rectangle à coins arrondis 17"/>
          <p:cNvSpPr/>
          <p:nvPr/>
        </p:nvSpPr>
        <p:spPr>
          <a:xfrm>
            <a:off x="1901941" y="2088307"/>
            <a:ext cx="11830570" cy="79732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1">
                    <a:lumMod val="75000"/>
                  </a:schemeClr>
                </a:solidFill>
                <a:latin typeface="Times New Roman" pitchFamily="18" charset="0"/>
              </a:rPr>
              <a:t>Participation à hauteur de </a:t>
            </a:r>
            <a:r>
              <a:rPr lang="fr-FR" sz="3200" b="1" dirty="0">
                <a:solidFill>
                  <a:schemeClr val="accent3">
                    <a:lumMod val="75000"/>
                  </a:schemeClr>
                </a:solidFill>
                <a:latin typeface="Times New Roman" pitchFamily="18" charset="0"/>
              </a:rPr>
              <a:t>1,5 %</a:t>
            </a:r>
            <a:r>
              <a:rPr lang="fr-FR" sz="3200" b="1" dirty="0">
                <a:solidFill>
                  <a:schemeClr val="accent1">
                    <a:lumMod val="75000"/>
                  </a:schemeClr>
                </a:solidFill>
                <a:latin typeface="Times New Roman" pitchFamily="18" charset="0"/>
              </a:rPr>
              <a:t> du PIB depuis 2012</a:t>
            </a:r>
            <a:endParaRPr lang="ar-DZ" sz="3200" b="1" dirty="0">
              <a:solidFill>
                <a:srgbClr val="FF0000"/>
              </a:solidFill>
              <a:latin typeface="Times New Roman" pitchFamily="18" charset="0"/>
            </a:endParaRPr>
          </a:p>
        </p:txBody>
      </p:sp>
      <p:sp>
        <p:nvSpPr>
          <p:cNvPr id="19" name="Rectangle à coins arrondis 18"/>
          <p:cNvSpPr/>
          <p:nvPr/>
        </p:nvSpPr>
        <p:spPr>
          <a:xfrm>
            <a:off x="1948437" y="3177577"/>
            <a:ext cx="11784073" cy="1124455"/>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1">
                    <a:lumMod val="75000"/>
                  </a:schemeClr>
                </a:solidFill>
                <a:latin typeface="Times New Roman" pitchFamily="18" charset="0"/>
              </a:rPr>
              <a:t>Enregistrement en 2014</a:t>
            </a:r>
            <a:endParaRPr lang="ar-DZ" sz="3200" b="1" dirty="0">
              <a:solidFill>
                <a:schemeClr val="accent1">
                  <a:lumMod val="75000"/>
                </a:schemeClr>
              </a:solidFill>
              <a:latin typeface="Times New Roman" pitchFamily="18" charset="0"/>
            </a:endParaRPr>
          </a:p>
          <a:p>
            <a:pPr algn="ctr" rtl="1">
              <a:defRPr/>
            </a:pPr>
            <a:r>
              <a:rPr lang="fr-FR" sz="3200" b="1" dirty="0" smtClean="0">
                <a:solidFill>
                  <a:schemeClr val="accent1">
                    <a:lumMod val="75000"/>
                  </a:schemeClr>
                </a:solidFill>
                <a:latin typeface="Times New Roman" pitchFamily="18" charset="0"/>
              </a:rPr>
              <a:t>d’une </a:t>
            </a:r>
            <a:r>
              <a:rPr lang="fr-FR" sz="3200" b="1" dirty="0">
                <a:solidFill>
                  <a:schemeClr val="accent1">
                    <a:lumMod val="75000"/>
                  </a:schemeClr>
                </a:solidFill>
                <a:latin typeface="Times New Roman" pitchFamily="18" charset="0"/>
              </a:rPr>
              <a:t>recette de  </a:t>
            </a:r>
            <a:r>
              <a:rPr lang="fr-FR" sz="3200" b="1" dirty="0">
                <a:solidFill>
                  <a:schemeClr val="accent3">
                    <a:lumMod val="75000"/>
                  </a:schemeClr>
                </a:solidFill>
                <a:latin typeface="Times New Roman" pitchFamily="18" charset="0"/>
              </a:rPr>
              <a:t>237</a:t>
            </a:r>
            <a:r>
              <a:rPr lang="fr-FR" sz="3200" b="1" dirty="0">
                <a:solidFill>
                  <a:schemeClr val="accent1">
                    <a:lumMod val="75000"/>
                  </a:schemeClr>
                </a:solidFill>
                <a:latin typeface="Times New Roman" pitchFamily="18" charset="0"/>
              </a:rPr>
              <a:t> Milliards de </a:t>
            </a:r>
            <a:r>
              <a:rPr lang="fr-FR" sz="3200" b="1" dirty="0" smtClean="0">
                <a:solidFill>
                  <a:schemeClr val="accent1">
                    <a:lumMod val="75000"/>
                  </a:schemeClr>
                </a:solidFill>
                <a:latin typeface="Times New Roman" pitchFamily="18" charset="0"/>
              </a:rPr>
              <a:t>DA</a:t>
            </a:r>
            <a:endParaRPr lang="ar-DZ" sz="3200" b="1" dirty="0">
              <a:solidFill>
                <a:schemeClr val="accent1">
                  <a:lumMod val="75000"/>
                </a:schemeClr>
              </a:solidFill>
              <a:latin typeface="Times New Roman" pitchFamily="18" charset="0"/>
            </a:endParaRPr>
          </a:p>
        </p:txBody>
      </p:sp>
      <p:sp>
        <p:nvSpPr>
          <p:cNvPr id="20" name="Rectangle à coins arrondis 19"/>
          <p:cNvSpPr/>
          <p:nvPr/>
        </p:nvSpPr>
        <p:spPr>
          <a:xfrm>
            <a:off x="1901940" y="4648455"/>
            <a:ext cx="11865147" cy="948344"/>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3">
                    <a:lumMod val="75000"/>
                  </a:schemeClr>
                </a:solidFill>
                <a:latin typeface="Times New Roman" pitchFamily="18" charset="0"/>
              </a:rPr>
              <a:t>261 000 </a:t>
            </a:r>
            <a:r>
              <a:rPr lang="fr-FR" sz="3200" b="1" dirty="0">
                <a:solidFill>
                  <a:schemeClr val="accent1">
                    <a:lumMod val="75000"/>
                  </a:schemeClr>
                </a:solidFill>
                <a:latin typeface="Times New Roman" pitchFamily="18" charset="0"/>
              </a:rPr>
              <a:t>agents activent dans le domaine du tourisme </a:t>
            </a:r>
            <a:r>
              <a:rPr lang="fr-FR" sz="3200" b="1" dirty="0" smtClean="0">
                <a:solidFill>
                  <a:schemeClr val="accent1">
                    <a:lumMod val="75000"/>
                  </a:schemeClr>
                </a:solidFill>
                <a:latin typeface="Times New Roman" pitchFamily="18" charset="0"/>
              </a:rPr>
              <a:t> en </a:t>
            </a:r>
            <a:r>
              <a:rPr lang="fr-FR" sz="3200" b="1" dirty="0">
                <a:solidFill>
                  <a:schemeClr val="accent1">
                    <a:lumMod val="75000"/>
                  </a:schemeClr>
                </a:solidFill>
                <a:latin typeface="Times New Roman" pitchFamily="18" charset="0"/>
              </a:rPr>
              <a:t>2014, (Hôtels, Cafés et restaurants)</a:t>
            </a:r>
            <a:endParaRPr lang="ar-DZ" sz="3200" b="1" dirty="0">
              <a:solidFill>
                <a:srgbClr val="FF0000"/>
              </a:solidFill>
              <a:latin typeface="Times New Roman" pitchFamily="18" charset="0"/>
            </a:endParaRPr>
          </a:p>
        </p:txBody>
      </p:sp>
      <p:grpSp>
        <p:nvGrpSpPr>
          <p:cNvPr id="17422" name="Group 20"/>
          <p:cNvGrpSpPr>
            <a:grpSpLocks/>
          </p:cNvGrpSpPr>
          <p:nvPr/>
        </p:nvGrpSpPr>
        <p:grpSpPr bwMode="auto">
          <a:xfrm rot="5400000" flipV="1">
            <a:off x="792691" y="1784502"/>
            <a:ext cx="620713" cy="1419943"/>
            <a:chOff x="1905" y="1796"/>
            <a:chExt cx="308" cy="699"/>
          </a:xfrm>
        </p:grpSpPr>
        <p:sp>
          <p:nvSpPr>
            <p:cNvPr id="17447"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7448"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7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7423" name="Group 20"/>
          <p:cNvGrpSpPr>
            <a:grpSpLocks/>
          </p:cNvGrpSpPr>
          <p:nvPr/>
        </p:nvGrpSpPr>
        <p:grpSpPr bwMode="auto">
          <a:xfrm rot="5400000" flipV="1">
            <a:off x="914696" y="2956310"/>
            <a:ext cx="619125" cy="1440114"/>
            <a:chOff x="1905" y="1796"/>
            <a:chExt cx="308" cy="699"/>
          </a:xfrm>
        </p:grpSpPr>
        <p:sp>
          <p:nvSpPr>
            <p:cNvPr id="17445" name="AutoShape 21"/>
            <p:cNvSpPr>
              <a:spLocks noChangeArrowheads="1"/>
            </p:cNvSpPr>
            <p:nvPr/>
          </p:nvSpPr>
          <p:spPr bwMode="auto">
            <a:xfrm rot="5400000">
              <a:off x="1898"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7446"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7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7424" name="Group 20"/>
          <p:cNvGrpSpPr>
            <a:grpSpLocks/>
          </p:cNvGrpSpPr>
          <p:nvPr/>
        </p:nvGrpSpPr>
        <p:grpSpPr bwMode="auto">
          <a:xfrm rot="5400000" flipV="1">
            <a:off x="835613" y="4414768"/>
            <a:ext cx="620713" cy="1419942"/>
            <a:chOff x="1905" y="1796"/>
            <a:chExt cx="308" cy="699"/>
          </a:xfrm>
        </p:grpSpPr>
        <p:sp>
          <p:nvSpPr>
            <p:cNvPr id="17443"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7444"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7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2" name="Rectangle à coins arrondis 31"/>
          <p:cNvSpPr/>
          <p:nvPr/>
        </p:nvSpPr>
        <p:spPr>
          <a:xfrm>
            <a:off x="1948437" y="5856107"/>
            <a:ext cx="11784073" cy="1329428"/>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3">
                    <a:lumMod val="75000"/>
                  </a:schemeClr>
                </a:solidFill>
                <a:latin typeface="Times New Roman" pitchFamily="18" charset="0"/>
              </a:rPr>
              <a:t>7</a:t>
            </a:r>
            <a:r>
              <a:rPr lang="fr-FR" sz="3200" b="1" dirty="0" smtClean="0">
                <a:solidFill>
                  <a:srgbClr val="FF0000"/>
                </a:solidFill>
                <a:latin typeface="Times New Roman" pitchFamily="18" charset="0"/>
              </a:rPr>
              <a:t> </a:t>
            </a:r>
            <a:r>
              <a:rPr lang="fr-FR" sz="3200" b="1" dirty="0">
                <a:solidFill>
                  <a:schemeClr val="accent1">
                    <a:lumMod val="75000"/>
                  </a:schemeClr>
                </a:solidFill>
                <a:latin typeface="Times New Roman" pitchFamily="18" charset="0"/>
              </a:rPr>
              <a:t>millions de nuitées enregistrées </a:t>
            </a:r>
            <a:r>
              <a:rPr lang="fr-FR" sz="3200" b="1" dirty="0" smtClean="0">
                <a:solidFill>
                  <a:schemeClr val="accent1">
                    <a:lumMod val="75000"/>
                  </a:schemeClr>
                </a:solidFill>
                <a:latin typeface="Times New Roman" pitchFamily="18" charset="0"/>
              </a:rPr>
              <a:t>annuellement, </a:t>
            </a:r>
            <a:r>
              <a:rPr lang="fr-FR" sz="3200" b="1" dirty="0">
                <a:solidFill>
                  <a:schemeClr val="accent1">
                    <a:lumMod val="75000"/>
                  </a:schemeClr>
                </a:solidFill>
                <a:latin typeface="Times New Roman" pitchFamily="18" charset="0"/>
              </a:rPr>
              <a:t>ce qui équivaut à une occupation de 70 jours par an et par lit</a:t>
            </a:r>
            <a:endParaRPr lang="ar-DZ" sz="3200" b="1" dirty="0">
              <a:solidFill>
                <a:schemeClr val="accent1">
                  <a:lumMod val="75000"/>
                </a:schemeClr>
              </a:solidFill>
              <a:latin typeface="Times New Roman" pitchFamily="18" charset="0"/>
            </a:endParaRPr>
          </a:p>
        </p:txBody>
      </p:sp>
      <p:grpSp>
        <p:nvGrpSpPr>
          <p:cNvPr id="17428" name="Group 20"/>
          <p:cNvGrpSpPr>
            <a:grpSpLocks/>
          </p:cNvGrpSpPr>
          <p:nvPr/>
        </p:nvGrpSpPr>
        <p:grpSpPr bwMode="auto">
          <a:xfrm rot="5400000" flipV="1">
            <a:off x="879577" y="5820355"/>
            <a:ext cx="620712" cy="1415910"/>
            <a:chOff x="1905" y="1796"/>
            <a:chExt cx="308" cy="699"/>
          </a:xfrm>
        </p:grpSpPr>
        <p:sp>
          <p:nvSpPr>
            <p:cNvPr id="17441"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7442"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7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9" name="Rectangle à coins arrondis 38"/>
          <p:cNvSpPr/>
          <p:nvPr/>
        </p:nvSpPr>
        <p:spPr>
          <a:xfrm>
            <a:off x="1948438" y="7560915"/>
            <a:ext cx="11784074" cy="1368152"/>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200" b="1" dirty="0">
                <a:solidFill>
                  <a:schemeClr val="accent3">
                    <a:lumMod val="75000"/>
                  </a:schemeClr>
                </a:solidFill>
                <a:latin typeface="Times New Roman" pitchFamily="18" charset="0"/>
              </a:rPr>
              <a:t>84.7</a:t>
            </a:r>
            <a:r>
              <a:rPr lang="fr-FR" sz="3200" b="1" dirty="0">
                <a:solidFill>
                  <a:srgbClr val="C00000"/>
                </a:solidFill>
                <a:latin typeface="Times New Roman" pitchFamily="18" charset="0"/>
              </a:rPr>
              <a:t> </a:t>
            </a:r>
            <a:r>
              <a:rPr lang="fr-FR" sz="3200" b="1" dirty="0">
                <a:solidFill>
                  <a:schemeClr val="accent1">
                    <a:lumMod val="75000"/>
                  </a:schemeClr>
                </a:solidFill>
                <a:latin typeface="Times New Roman" pitchFamily="18" charset="0"/>
              </a:rPr>
              <a:t>milliards de DA, représentant le coût d’investissement public ( modernisation du parc hôtelier  existant et aménagement du foncier touristique) </a:t>
            </a:r>
            <a:endParaRPr lang="ar-DZ" sz="3200" b="1" dirty="0">
              <a:solidFill>
                <a:schemeClr val="accent1">
                  <a:lumMod val="75000"/>
                </a:schemeClr>
              </a:solidFill>
              <a:latin typeface="Times New Roman" pitchFamily="18" charset="0"/>
            </a:endParaRPr>
          </a:p>
        </p:txBody>
      </p:sp>
      <p:grpSp>
        <p:nvGrpSpPr>
          <p:cNvPr id="17432" name="Group 20"/>
          <p:cNvGrpSpPr>
            <a:grpSpLocks/>
          </p:cNvGrpSpPr>
          <p:nvPr/>
        </p:nvGrpSpPr>
        <p:grpSpPr bwMode="auto">
          <a:xfrm rot="5400000" flipV="1">
            <a:off x="857781" y="7397663"/>
            <a:ext cx="620712" cy="1419944"/>
            <a:chOff x="1905" y="1796"/>
            <a:chExt cx="308" cy="699"/>
          </a:xfrm>
        </p:grpSpPr>
        <p:sp>
          <p:nvSpPr>
            <p:cNvPr id="17439"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7440"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7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43" name="Rectangle à coins arrondis 42"/>
          <p:cNvSpPr/>
          <p:nvPr/>
        </p:nvSpPr>
        <p:spPr>
          <a:xfrm>
            <a:off x="1882173" y="9400018"/>
            <a:ext cx="11850338" cy="96920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r>
              <a:rPr lang="ar-DZ" sz="3600" b="1" dirty="0">
                <a:solidFill>
                  <a:srgbClr val="FF0000"/>
                </a:solidFill>
                <a:latin typeface="Arial" pitchFamily="34" charset="0"/>
              </a:rPr>
              <a:t> </a:t>
            </a:r>
          </a:p>
          <a:p>
            <a:pPr algn="ctr" rtl="1">
              <a:defRPr/>
            </a:pPr>
            <a:r>
              <a:rPr lang="fr-FR" sz="3200" b="1" dirty="0" smtClean="0">
                <a:solidFill>
                  <a:schemeClr val="accent3">
                    <a:lumMod val="75000"/>
                  </a:schemeClr>
                </a:solidFill>
                <a:latin typeface="Times New Roman" pitchFamily="18" charset="0"/>
              </a:rPr>
              <a:t>269</a:t>
            </a:r>
            <a:r>
              <a:rPr lang="fr-FR" sz="3200" b="1" dirty="0" smtClean="0">
                <a:solidFill>
                  <a:srgbClr val="C00000"/>
                </a:solidFill>
                <a:latin typeface="Times New Roman" pitchFamily="18" charset="0"/>
              </a:rPr>
              <a:t> </a:t>
            </a:r>
            <a:r>
              <a:rPr lang="fr-FR" sz="3200" b="1" dirty="0">
                <a:solidFill>
                  <a:schemeClr val="accent1">
                    <a:lumMod val="75000"/>
                  </a:schemeClr>
                </a:solidFill>
                <a:latin typeface="Times New Roman" pitchFamily="18" charset="0"/>
              </a:rPr>
              <a:t>Milliards de DA représentant le </a:t>
            </a:r>
            <a:r>
              <a:rPr lang="fr-FR" sz="3200" b="1" dirty="0" smtClean="0">
                <a:solidFill>
                  <a:schemeClr val="accent1">
                    <a:lumMod val="75000"/>
                  </a:schemeClr>
                </a:solidFill>
                <a:latin typeface="Times New Roman" pitchFamily="18" charset="0"/>
              </a:rPr>
              <a:t>coût </a:t>
            </a:r>
            <a:r>
              <a:rPr lang="fr-FR" sz="3200" b="1" dirty="0">
                <a:solidFill>
                  <a:schemeClr val="accent1">
                    <a:lumMod val="75000"/>
                  </a:schemeClr>
                </a:solidFill>
                <a:latin typeface="Times New Roman" pitchFamily="18" charset="0"/>
              </a:rPr>
              <a:t>d’investissement du secteur privé  </a:t>
            </a:r>
            <a:endParaRPr lang="ar-DZ" sz="3200" b="1" dirty="0">
              <a:solidFill>
                <a:schemeClr val="accent1">
                  <a:lumMod val="75000"/>
                </a:schemeClr>
              </a:solidFill>
              <a:latin typeface="Times New Roman" pitchFamily="18" charset="0"/>
            </a:endParaRPr>
          </a:p>
          <a:p>
            <a:pPr algn="r" rtl="1">
              <a:defRPr/>
            </a:pPr>
            <a:r>
              <a:rPr lang="ar-DZ" sz="3600" b="1" dirty="0">
                <a:solidFill>
                  <a:schemeClr val="accent1">
                    <a:lumMod val="75000"/>
                  </a:schemeClr>
                </a:solidFill>
                <a:latin typeface="Times New Roman" pitchFamily="18" charset="0"/>
              </a:rPr>
              <a:t> </a:t>
            </a:r>
          </a:p>
        </p:txBody>
      </p:sp>
      <p:grpSp>
        <p:nvGrpSpPr>
          <p:cNvPr id="17436" name="Group 20"/>
          <p:cNvGrpSpPr>
            <a:grpSpLocks/>
          </p:cNvGrpSpPr>
          <p:nvPr/>
        </p:nvGrpSpPr>
        <p:grpSpPr bwMode="auto">
          <a:xfrm rot="5400000" flipV="1">
            <a:off x="841906" y="9060867"/>
            <a:ext cx="620712" cy="1419944"/>
            <a:chOff x="1905" y="1796"/>
            <a:chExt cx="308" cy="699"/>
          </a:xfrm>
        </p:grpSpPr>
        <p:sp>
          <p:nvSpPr>
            <p:cNvPr id="17437"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7438"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7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342852" y="257139"/>
            <a:ext cx="13842824"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3600" b="1" dirty="0" smtClean="0">
                <a:solidFill>
                  <a:schemeClr val="accent3">
                    <a:lumMod val="75000"/>
                  </a:schemeClr>
                </a:solidFill>
                <a:latin typeface="Bookman Old Style" pitchFamily="18" charset="0"/>
                <a:cs typeface="Times New Roman" pitchFamily="18" charset="0"/>
              </a:rPr>
              <a:t>6-</a:t>
            </a:r>
            <a:r>
              <a:rPr lang="fr-FR" sz="3600" b="1" dirty="0" smtClean="0">
                <a:solidFill>
                  <a:schemeClr val="accent1">
                    <a:lumMod val="75000"/>
                  </a:schemeClr>
                </a:solidFill>
                <a:latin typeface="Bookman Old Style" pitchFamily="18" charset="0"/>
                <a:cs typeface="Times New Roman" pitchFamily="18" charset="0"/>
              </a:rPr>
              <a:t> La situation </a:t>
            </a:r>
            <a:r>
              <a:rPr lang="fr-FR" sz="3600" b="1" dirty="0">
                <a:solidFill>
                  <a:schemeClr val="accent1">
                    <a:lumMod val="75000"/>
                  </a:schemeClr>
                </a:solidFill>
                <a:latin typeface="Bookman Old Style" pitchFamily="18" charset="0"/>
                <a:cs typeface="Times New Roman" pitchFamily="18" charset="0"/>
              </a:rPr>
              <a:t>du foncier touristique et les instruments de planification et d’aménagement</a:t>
            </a:r>
            <a:endParaRPr lang="ar-DZ" sz="3600" b="1" dirty="0">
              <a:solidFill>
                <a:schemeClr val="accent1">
                  <a:lumMod val="75000"/>
                </a:schemeClr>
              </a:solidFill>
              <a:latin typeface="Bookman Old Style" pitchFamily="18" charset="0"/>
              <a:cs typeface="Times New Roman" pitchFamily="18" charset="0"/>
            </a:endParaRPr>
          </a:p>
        </p:txBody>
      </p:sp>
      <p:sp>
        <p:nvSpPr>
          <p:cNvPr id="17" name="Rectangle à coins arrondis 16"/>
          <p:cNvSpPr/>
          <p:nvPr/>
        </p:nvSpPr>
        <p:spPr>
          <a:xfrm>
            <a:off x="936204" y="2448347"/>
            <a:ext cx="13249472" cy="1440160"/>
          </a:xfrm>
          <a:prstGeom prst="roundRect">
            <a:avLst>
              <a:gd name="adj" fmla="val 37430"/>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marL="457200" indent="-457200" rtl="1">
              <a:spcAft>
                <a:spcPts val="1575"/>
              </a:spcAft>
              <a:buFont typeface="Arial" pitchFamily="34" charset="0"/>
              <a:buChar char="•"/>
              <a:defRPr/>
            </a:pPr>
            <a:r>
              <a:rPr lang="fr-FR" sz="3200" b="1" dirty="0" smtClean="0">
                <a:solidFill>
                  <a:schemeClr val="accent1">
                    <a:lumMod val="75000"/>
                  </a:schemeClr>
                </a:solidFill>
                <a:latin typeface="Times New Roman" pitchFamily="18" charset="0"/>
              </a:rPr>
              <a:t>Création et Classement de </a:t>
            </a:r>
            <a:r>
              <a:rPr lang="fr-FR" sz="3200" b="1" dirty="0" smtClean="0">
                <a:solidFill>
                  <a:schemeClr val="accent3">
                    <a:lumMod val="75000"/>
                  </a:schemeClr>
                </a:solidFill>
                <a:latin typeface="Times New Roman" pitchFamily="18" charset="0"/>
              </a:rPr>
              <a:t>225</a:t>
            </a:r>
            <a:r>
              <a:rPr lang="fr-FR" sz="3200" b="1" dirty="0" smtClean="0">
                <a:solidFill>
                  <a:schemeClr val="accent1">
                    <a:lumMod val="75000"/>
                  </a:schemeClr>
                </a:solidFill>
                <a:latin typeface="Times New Roman" pitchFamily="18" charset="0"/>
              </a:rPr>
              <a:t> zones d ’expansions touristiques (ZET) au niveau de </a:t>
            </a:r>
            <a:r>
              <a:rPr lang="fr-FR" sz="3200" b="1" dirty="0">
                <a:solidFill>
                  <a:schemeClr val="accent3">
                    <a:lumMod val="75000"/>
                  </a:schemeClr>
                </a:solidFill>
                <a:latin typeface="Times New Roman" pitchFamily="18" charset="0"/>
              </a:rPr>
              <a:t>34</a:t>
            </a:r>
            <a:r>
              <a:rPr lang="fr-FR" sz="3200" b="1" dirty="0" smtClean="0">
                <a:solidFill>
                  <a:schemeClr val="accent1">
                    <a:lumMod val="75000"/>
                  </a:schemeClr>
                </a:solidFill>
                <a:latin typeface="Times New Roman" pitchFamily="18" charset="0"/>
              </a:rPr>
              <a:t> wilayas, d’une superficie globale de 56 472 Ha.        </a:t>
            </a:r>
            <a:r>
              <a:rPr lang="fr-FR" sz="3200" b="1" dirty="0" smtClean="0">
                <a:solidFill>
                  <a:schemeClr val="accent3">
                    <a:lumMod val="75000"/>
                  </a:schemeClr>
                </a:solidFill>
                <a:latin typeface="Times New Roman" pitchFamily="18" charset="0"/>
              </a:rPr>
              <a:t>166</a:t>
            </a:r>
            <a:r>
              <a:rPr lang="fr-FR" sz="3200" b="1" dirty="0" smtClean="0">
                <a:solidFill>
                  <a:schemeClr val="accent1">
                    <a:lumMod val="75000"/>
                  </a:schemeClr>
                </a:solidFill>
                <a:latin typeface="Times New Roman" pitchFamily="18" charset="0"/>
              </a:rPr>
              <a:t> ZET sur le littoral, </a:t>
            </a:r>
            <a:r>
              <a:rPr lang="fr-FR" sz="3200" b="1" dirty="0" smtClean="0">
                <a:solidFill>
                  <a:schemeClr val="accent3">
                    <a:lumMod val="75000"/>
                  </a:schemeClr>
                </a:solidFill>
                <a:latin typeface="Times New Roman" pitchFamily="18" charset="0"/>
              </a:rPr>
              <a:t>36</a:t>
            </a:r>
            <a:r>
              <a:rPr lang="fr-FR" sz="3200" b="1" dirty="0" smtClean="0">
                <a:solidFill>
                  <a:schemeClr val="accent1">
                    <a:lumMod val="75000"/>
                  </a:schemeClr>
                </a:solidFill>
                <a:latin typeface="Times New Roman" pitchFamily="18" charset="0"/>
              </a:rPr>
              <a:t> les hauts Plateaux et 23 au Sud</a:t>
            </a:r>
            <a:endParaRPr lang="ar-DZ" sz="3200" b="1" dirty="0">
              <a:solidFill>
                <a:schemeClr val="accent3">
                  <a:lumMod val="75000"/>
                </a:schemeClr>
              </a:solidFill>
              <a:latin typeface="Times New Roman" pitchFamily="18" charset="0"/>
            </a:endParaRPr>
          </a:p>
        </p:txBody>
      </p:sp>
      <p:sp>
        <p:nvSpPr>
          <p:cNvPr id="21" name="Rectangle à coins arrondis 20"/>
          <p:cNvSpPr/>
          <p:nvPr/>
        </p:nvSpPr>
        <p:spPr>
          <a:xfrm>
            <a:off x="1008212" y="4595329"/>
            <a:ext cx="13177464" cy="1309402"/>
          </a:xfrm>
          <a:prstGeom prst="roundRect">
            <a:avLst>
              <a:gd name="adj" fmla="val 37430"/>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marL="457200" indent="-457200" rtl="1">
              <a:spcAft>
                <a:spcPts val="1575"/>
              </a:spcAft>
              <a:buFont typeface="Arial" pitchFamily="34" charset="0"/>
              <a:buChar char="•"/>
              <a:defRPr/>
            </a:pPr>
            <a:r>
              <a:rPr lang="fr-FR" sz="3200" b="1" dirty="0">
                <a:solidFill>
                  <a:schemeClr val="accent1">
                    <a:lumMod val="75000"/>
                  </a:schemeClr>
                </a:solidFill>
                <a:latin typeface="Times New Roman" pitchFamily="18" charset="0"/>
              </a:rPr>
              <a:t>Finalisation de </a:t>
            </a:r>
            <a:r>
              <a:rPr lang="fr-FR" sz="3200" b="1" dirty="0" smtClean="0">
                <a:solidFill>
                  <a:schemeClr val="accent3">
                    <a:lumMod val="75000"/>
                  </a:schemeClr>
                </a:solidFill>
                <a:latin typeface="Times New Roman" pitchFamily="18" charset="0"/>
              </a:rPr>
              <a:t>45</a:t>
            </a:r>
            <a:r>
              <a:rPr lang="fr-FR" sz="3200" b="1" dirty="0" smtClean="0">
                <a:solidFill>
                  <a:schemeClr val="accent1">
                    <a:lumMod val="75000"/>
                  </a:schemeClr>
                </a:solidFill>
                <a:latin typeface="Times New Roman" pitchFamily="18" charset="0"/>
              </a:rPr>
              <a:t> </a:t>
            </a:r>
            <a:r>
              <a:rPr lang="fr-FR" sz="3200" b="1" dirty="0">
                <a:solidFill>
                  <a:schemeClr val="accent1">
                    <a:lumMod val="75000"/>
                  </a:schemeClr>
                </a:solidFill>
                <a:latin typeface="Times New Roman" pitchFamily="18" charset="0"/>
              </a:rPr>
              <a:t>plans d’aménagement touristique (PAT) sur les </a:t>
            </a:r>
            <a:r>
              <a:rPr lang="fr-FR" sz="3200" b="1" dirty="0">
                <a:solidFill>
                  <a:schemeClr val="accent3">
                    <a:lumMod val="75000"/>
                  </a:schemeClr>
                </a:solidFill>
                <a:latin typeface="Times New Roman" pitchFamily="18" charset="0"/>
              </a:rPr>
              <a:t>225</a:t>
            </a:r>
            <a:r>
              <a:rPr lang="fr-FR" sz="3200" b="1" dirty="0" smtClean="0">
                <a:solidFill>
                  <a:schemeClr val="accent1">
                    <a:lumMod val="75000"/>
                  </a:schemeClr>
                </a:solidFill>
                <a:latin typeface="Times New Roman" pitchFamily="18" charset="0"/>
              </a:rPr>
              <a:t> ZET, </a:t>
            </a:r>
            <a:r>
              <a:rPr lang="fr-FR" sz="3200" b="1" dirty="0" smtClean="0">
                <a:solidFill>
                  <a:schemeClr val="accent3">
                    <a:lumMod val="75000"/>
                  </a:schemeClr>
                </a:solidFill>
                <a:latin typeface="Times New Roman" pitchFamily="18" charset="0"/>
              </a:rPr>
              <a:t>138 </a:t>
            </a:r>
            <a:r>
              <a:rPr lang="fr-FR" sz="3200" b="1" dirty="0">
                <a:solidFill>
                  <a:schemeClr val="accent3">
                    <a:lumMod val="75000"/>
                  </a:schemeClr>
                </a:solidFill>
                <a:latin typeface="Times New Roman" pitchFamily="18" charset="0"/>
              </a:rPr>
              <a:t>PAT </a:t>
            </a:r>
            <a:r>
              <a:rPr lang="fr-FR" sz="3200" b="1" dirty="0">
                <a:solidFill>
                  <a:schemeClr val="accent1">
                    <a:lumMod val="75000"/>
                  </a:schemeClr>
                </a:solidFill>
                <a:latin typeface="Times New Roman" pitchFamily="18" charset="0"/>
              </a:rPr>
              <a:t>sont en cours  d’études dont </a:t>
            </a:r>
            <a:r>
              <a:rPr lang="fr-FR" sz="3200" b="1" dirty="0">
                <a:solidFill>
                  <a:schemeClr val="accent3">
                    <a:lumMod val="75000"/>
                  </a:schemeClr>
                </a:solidFill>
                <a:latin typeface="Times New Roman" pitchFamily="18" charset="0"/>
              </a:rPr>
              <a:t>23</a:t>
            </a:r>
            <a:r>
              <a:rPr lang="fr-FR" sz="3200" b="1" dirty="0">
                <a:solidFill>
                  <a:schemeClr val="accent1">
                    <a:lumMod val="75000"/>
                  </a:schemeClr>
                </a:solidFill>
                <a:latin typeface="Times New Roman" pitchFamily="18" charset="0"/>
              </a:rPr>
              <a:t> en phase </a:t>
            </a:r>
            <a:r>
              <a:rPr lang="fr-FR" sz="3200" b="1" dirty="0" smtClean="0">
                <a:solidFill>
                  <a:schemeClr val="accent1">
                    <a:lumMod val="75000"/>
                  </a:schemeClr>
                </a:solidFill>
                <a:latin typeface="Times New Roman" pitchFamily="18" charset="0"/>
              </a:rPr>
              <a:t>finale. </a:t>
            </a:r>
            <a:endParaRPr lang="ar-DZ" sz="3200" b="1" dirty="0">
              <a:solidFill>
                <a:schemeClr val="accent1">
                  <a:lumMod val="75000"/>
                </a:schemeClr>
              </a:solidFill>
              <a:latin typeface="Times New Roman" pitchFamily="18" charset="0"/>
            </a:endParaRPr>
          </a:p>
        </p:txBody>
      </p:sp>
      <p:sp>
        <p:nvSpPr>
          <p:cNvPr id="22" name="Rectangle à coins arrondis 21"/>
          <p:cNvSpPr/>
          <p:nvPr/>
        </p:nvSpPr>
        <p:spPr>
          <a:xfrm>
            <a:off x="1080220" y="6602571"/>
            <a:ext cx="13105456" cy="896435"/>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marL="457200" indent="-457200" rtl="1">
              <a:spcAft>
                <a:spcPts val="1575"/>
              </a:spcAft>
              <a:buFont typeface="Arial" pitchFamily="34" charset="0"/>
              <a:buChar char="•"/>
              <a:defRPr/>
            </a:pPr>
            <a:r>
              <a:rPr lang="fr-FR" sz="3200" b="1" dirty="0">
                <a:solidFill>
                  <a:schemeClr val="accent1">
                    <a:lumMod val="75000"/>
                  </a:schemeClr>
                </a:solidFill>
                <a:latin typeface="Times New Roman" pitchFamily="18" charset="0"/>
              </a:rPr>
              <a:t>Démarrage des travaux de viabilisation et d’aménagement </a:t>
            </a:r>
            <a:r>
              <a:rPr lang="fr-FR" sz="3200" b="1" dirty="0" smtClean="0">
                <a:solidFill>
                  <a:schemeClr val="accent1">
                    <a:lumMod val="75000"/>
                  </a:schemeClr>
                </a:solidFill>
                <a:latin typeface="Times New Roman" pitchFamily="18" charset="0"/>
              </a:rPr>
              <a:t>de </a:t>
            </a:r>
            <a:r>
              <a:rPr lang="fr-FR" sz="3200" b="1" dirty="0" smtClean="0">
                <a:solidFill>
                  <a:schemeClr val="accent3">
                    <a:lumMod val="75000"/>
                  </a:schemeClr>
                </a:solidFill>
                <a:latin typeface="Times New Roman" pitchFamily="18" charset="0"/>
              </a:rPr>
              <a:t>11 ZET </a:t>
            </a:r>
            <a:r>
              <a:rPr lang="fr-FR" sz="3200" b="1" dirty="0" smtClean="0">
                <a:solidFill>
                  <a:schemeClr val="accent1">
                    <a:lumMod val="75000"/>
                  </a:schemeClr>
                </a:solidFill>
                <a:latin typeface="Times New Roman" pitchFamily="18" charset="0"/>
              </a:rPr>
              <a:t>dotées </a:t>
            </a:r>
            <a:r>
              <a:rPr lang="fr-FR" sz="3200" b="1" dirty="0">
                <a:solidFill>
                  <a:schemeClr val="accent1">
                    <a:lumMod val="75000"/>
                  </a:schemeClr>
                </a:solidFill>
                <a:latin typeface="Times New Roman" pitchFamily="18" charset="0"/>
              </a:rPr>
              <a:t>de crédits budgétaires </a:t>
            </a:r>
            <a:endParaRPr lang="ar-DZ" sz="3200" b="1" dirty="0">
              <a:solidFill>
                <a:schemeClr val="accent1">
                  <a:lumMod val="75000"/>
                </a:schemeClr>
              </a:solidFill>
              <a:latin typeface="Times New Roman" pitchFamily="18" charset="0"/>
            </a:endParaRPr>
          </a:p>
        </p:txBody>
      </p:sp>
      <p:grpSp>
        <p:nvGrpSpPr>
          <p:cNvPr id="18446" name="Group 20"/>
          <p:cNvGrpSpPr>
            <a:grpSpLocks/>
          </p:cNvGrpSpPr>
          <p:nvPr/>
        </p:nvGrpSpPr>
        <p:grpSpPr bwMode="auto">
          <a:xfrm rot="5400000" flipV="1">
            <a:off x="304626" y="2534891"/>
            <a:ext cx="448335" cy="1139344"/>
            <a:chOff x="1905" y="1796"/>
            <a:chExt cx="308" cy="699"/>
          </a:xfrm>
        </p:grpSpPr>
        <p:sp>
          <p:nvSpPr>
            <p:cNvPr id="18465" name="AutoShape 21"/>
            <p:cNvSpPr>
              <a:spLocks noChangeArrowheads="1"/>
            </p:cNvSpPr>
            <p:nvPr/>
          </p:nvSpPr>
          <p:spPr bwMode="auto">
            <a:xfrm rot="5400000">
              <a:off x="1900" y="1888"/>
              <a:ext cx="305" cy="143"/>
            </a:xfrm>
            <a:prstGeom prst="homePlate">
              <a:avLst>
                <a:gd name="adj" fmla="val 52206"/>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8466"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8447" name="Group 20"/>
          <p:cNvGrpSpPr>
            <a:grpSpLocks/>
          </p:cNvGrpSpPr>
          <p:nvPr/>
        </p:nvGrpSpPr>
        <p:grpSpPr bwMode="auto">
          <a:xfrm rot="5400000" flipV="1">
            <a:off x="341921" y="4750853"/>
            <a:ext cx="448333" cy="1139343"/>
            <a:chOff x="1905" y="1796"/>
            <a:chExt cx="308" cy="699"/>
          </a:xfrm>
        </p:grpSpPr>
        <p:sp>
          <p:nvSpPr>
            <p:cNvPr id="18463" name="AutoShape 21"/>
            <p:cNvSpPr>
              <a:spLocks noChangeArrowheads="1"/>
            </p:cNvSpPr>
            <p:nvPr/>
          </p:nvSpPr>
          <p:spPr bwMode="auto">
            <a:xfrm rot="5400000">
              <a:off x="1900" y="1888"/>
              <a:ext cx="305" cy="143"/>
            </a:xfrm>
            <a:prstGeom prst="homePlate">
              <a:avLst>
                <a:gd name="adj" fmla="val 52206"/>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8464"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8448" name="Group 20"/>
          <p:cNvGrpSpPr>
            <a:grpSpLocks/>
          </p:cNvGrpSpPr>
          <p:nvPr/>
        </p:nvGrpSpPr>
        <p:grpSpPr bwMode="auto">
          <a:xfrm rot="5400000" flipV="1">
            <a:off x="358390" y="6479045"/>
            <a:ext cx="448333" cy="1139343"/>
            <a:chOff x="1905" y="1796"/>
            <a:chExt cx="308" cy="699"/>
          </a:xfrm>
        </p:grpSpPr>
        <p:sp>
          <p:nvSpPr>
            <p:cNvPr id="18461" name="AutoShape 21"/>
            <p:cNvSpPr>
              <a:spLocks noChangeArrowheads="1"/>
            </p:cNvSpPr>
            <p:nvPr/>
          </p:nvSpPr>
          <p:spPr bwMode="auto">
            <a:xfrm rot="5400000">
              <a:off x="1900" y="1888"/>
              <a:ext cx="305" cy="143"/>
            </a:xfrm>
            <a:prstGeom prst="homePlate">
              <a:avLst>
                <a:gd name="adj" fmla="val 52206"/>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8462"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43" name="Rectangle à coins arrondis 42"/>
          <p:cNvSpPr/>
          <p:nvPr/>
        </p:nvSpPr>
        <p:spPr>
          <a:xfrm>
            <a:off x="1080220" y="8208987"/>
            <a:ext cx="13105456" cy="1512168"/>
          </a:xfrm>
          <a:prstGeom prst="roundRect">
            <a:avLst>
              <a:gd name="adj" fmla="val 37430"/>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marL="457200" indent="-457200" rtl="1">
              <a:spcAft>
                <a:spcPts val="1575"/>
              </a:spcAft>
              <a:buFont typeface="Arial" pitchFamily="34" charset="0"/>
              <a:buChar char="•"/>
              <a:defRPr/>
            </a:pPr>
            <a:r>
              <a:rPr lang="fr-FR" sz="3200" b="1" dirty="0">
                <a:solidFill>
                  <a:schemeClr val="accent1">
                    <a:lumMod val="75000"/>
                  </a:schemeClr>
                </a:solidFill>
                <a:latin typeface="Times New Roman" pitchFamily="18" charset="0"/>
              </a:rPr>
              <a:t>Proposition de </a:t>
            </a:r>
            <a:r>
              <a:rPr lang="fr-FR" sz="3200" b="1" dirty="0" smtClean="0">
                <a:solidFill>
                  <a:schemeClr val="accent1">
                    <a:lumMod val="75000"/>
                  </a:schemeClr>
                </a:solidFill>
                <a:latin typeface="Times New Roman" pitchFamily="18" charset="0"/>
              </a:rPr>
              <a:t>Création et de classement </a:t>
            </a:r>
            <a:r>
              <a:rPr lang="fr-FR" sz="3200" b="1" dirty="0">
                <a:solidFill>
                  <a:schemeClr val="accent1">
                    <a:lumMod val="75000"/>
                  </a:schemeClr>
                </a:solidFill>
                <a:latin typeface="Times New Roman" pitchFamily="18" charset="0"/>
              </a:rPr>
              <a:t>de </a:t>
            </a:r>
            <a:r>
              <a:rPr lang="fr-FR" sz="3200" b="1" dirty="0" smtClean="0">
                <a:solidFill>
                  <a:schemeClr val="accent1">
                    <a:lumMod val="75000"/>
                  </a:schemeClr>
                </a:solidFill>
                <a:latin typeface="Times New Roman" pitchFamily="18" charset="0"/>
              </a:rPr>
              <a:t>nouvelles  </a:t>
            </a:r>
            <a:r>
              <a:rPr lang="fr-FR" sz="3200" b="1" dirty="0">
                <a:solidFill>
                  <a:schemeClr val="accent1">
                    <a:lumMod val="75000"/>
                  </a:schemeClr>
                </a:solidFill>
                <a:latin typeface="Times New Roman" pitchFamily="18" charset="0"/>
              </a:rPr>
              <a:t>pour </a:t>
            </a:r>
            <a:r>
              <a:rPr lang="fr-FR" sz="3200" b="1" dirty="0" smtClean="0">
                <a:solidFill>
                  <a:schemeClr val="accent1">
                    <a:lumMod val="75000"/>
                  </a:schemeClr>
                </a:solidFill>
                <a:latin typeface="Times New Roman" pitchFamily="18" charset="0"/>
              </a:rPr>
              <a:t>diversification </a:t>
            </a:r>
            <a:r>
              <a:rPr lang="fr-FR" sz="3200" b="1" dirty="0">
                <a:solidFill>
                  <a:schemeClr val="accent1">
                    <a:lumMod val="75000"/>
                  </a:schemeClr>
                </a:solidFill>
                <a:latin typeface="Times New Roman" pitchFamily="18" charset="0"/>
              </a:rPr>
              <a:t>du produit touristique ( climatique et thermal). Etude en cours pour </a:t>
            </a:r>
            <a:r>
              <a:rPr lang="fr-FR" sz="3200" b="1" dirty="0" smtClean="0">
                <a:solidFill>
                  <a:schemeClr val="accent3">
                    <a:lumMod val="75000"/>
                  </a:schemeClr>
                </a:solidFill>
                <a:latin typeface="Times New Roman" pitchFamily="18" charset="0"/>
              </a:rPr>
              <a:t>183</a:t>
            </a:r>
            <a:r>
              <a:rPr lang="fr-FR" sz="3200" b="1" dirty="0" smtClean="0">
                <a:solidFill>
                  <a:schemeClr val="accent1">
                    <a:lumMod val="75000"/>
                  </a:schemeClr>
                </a:solidFill>
                <a:latin typeface="Times New Roman" pitchFamily="18" charset="0"/>
              </a:rPr>
              <a:t> ZET </a:t>
            </a:r>
            <a:r>
              <a:rPr lang="fr-FR" sz="3200" b="1" dirty="0">
                <a:solidFill>
                  <a:schemeClr val="accent1">
                    <a:lumMod val="75000"/>
                  </a:schemeClr>
                </a:solidFill>
                <a:latin typeface="Times New Roman" pitchFamily="18" charset="0"/>
              </a:rPr>
              <a:t>dont </a:t>
            </a:r>
            <a:r>
              <a:rPr lang="fr-FR" sz="3200" b="1" dirty="0" smtClean="0">
                <a:solidFill>
                  <a:schemeClr val="accent3">
                    <a:lumMod val="75000"/>
                  </a:schemeClr>
                </a:solidFill>
                <a:latin typeface="Times New Roman" pitchFamily="18" charset="0"/>
              </a:rPr>
              <a:t>31</a:t>
            </a:r>
            <a:r>
              <a:rPr lang="fr-FR" sz="3200" b="1" dirty="0" smtClean="0">
                <a:solidFill>
                  <a:schemeClr val="accent1">
                    <a:lumMod val="75000"/>
                  </a:schemeClr>
                </a:solidFill>
                <a:latin typeface="Times New Roman" pitchFamily="18" charset="0"/>
              </a:rPr>
              <a:t> </a:t>
            </a:r>
            <a:r>
              <a:rPr lang="fr-FR" sz="3200" b="1" dirty="0">
                <a:solidFill>
                  <a:schemeClr val="accent1">
                    <a:lumMod val="75000"/>
                  </a:schemeClr>
                </a:solidFill>
                <a:latin typeface="Times New Roman" pitchFamily="18" charset="0"/>
              </a:rPr>
              <a:t>dossiers sont finalisés  </a:t>
            </a:r>
            <a:endParaRPr lang="ar-DZ" sz="3200" b="1" dirty="0">
              <a:solidFill>
                <a:schemeClr val="accent1">
                  <a:lumMod val="75000"/>
                </a:schemeClr>
              </a:solidFill>
              <a:latin typeface="Times New Roman" pitchFamily="18" charset="0"/>
            </a:endParaRPr>
          </a:p>
        </p:txBody>
      </p:sp>
      <p:grpSp>
        <p:nvGrpSpPr>
          <p:cNvPr id="18455" name="Group 20"/>
          <p:cNvGrpSpPr>
            <a:grpSpLocks/>
          </p:cNvGrpSpPr>
          <p:nvPr/>
        </p:nvGrpSpPr>
        <p:grpSpPr bwMode="auto">
          <a:xfrm rot="5400000" flipV="1">
            <a:off x="337967" y="8351253"/>
            <a:ext cx="448333" cy="1139343"/>
            <a:chOff x="1905" y="1796"/>
            <a:chExt cx="308" cy="699"/>
          </a:xfrm>
        </p:grpSpPr>
        <p:sp>
          <p:nvSpPr>
            <p:cNvPr id="18459" name="AutoShape 21"/>
            <p:cNvSpPr>
              <a:spLocks noChangeArrowheads="1"/>
            </p:cNvSpPr>
            <p:nvPr/>
          </p:nvSpPr>
          <p:spPr bwMode="auto">
            <a:xfrm rot="5400000">
              <a:off x="1900" y="1888"/>
              <a:ext cx="305" cy="143"/>
            </a:xfrm>
            <a:prstGeom prst="homePlate">
              <a:avLst>
                <a:gd name="adj" fmla="val 52206"/>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8460"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76165" y="216099"/>
            <a:ext cx="13385316" cy="967024"/>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000" b="1" dirty="0">
                <a:solidFill>
                  <a:schemeClr val="accent3">
                    <a:lumMod val="75000"/>
                  </a:schemeClr>
                </a:solidFill>
                <a:latin typeface="Bookman Old Style" pitchFamily="18" charset="0"/>
                <a:cs typeface="Times New Roman" pitchFamily="18" charset="0"/>
              </a:rPr>
              <a:t>7-</a:t>
            </a:r>
            <a:r>
              <a:rPr lang="fr-FR" sz="4000" b="1" dirty="0">
                <a:solidFill>
                  <a:schemeClr val="accent1">
                    <a:lumMod val="75000"/>
                  </a:schemeClr>
                </a:solidFill>
                <a:latin typeface="Bookman Old Style" pitchFamily="18" charset="0"/>
                <a:cs typeface="Times New Roman" pitchFamily="18" charset="0"/>
              </a:rPr>
              <a:t> Situation de l’investissement touristique </a:t>
            </a:r>
            <a:endParaRPr lang="ar-DZ" sz="4000" b="1" dirty="0">
              <a:solidFill>
                <a:schemeClr val="accent1">
                  <a:lumMod val="75000"/>
                </a:schemeClr>
              </a:solidFill>
              <a:latin typeface="Bookman Old Style" pitchFamily="18" charset="0"/>
              <a:cs typeface="Times New Roman" pitchFamily="18" charset="0"/>
            </a:endParaRPr>
          </a:p>
        </p:txBody>
      </p:sp>
      <p:sp>
        <p:nvSpPr>
          <p:cNvPr id="18" name="Rectangle à coins arrondis 17"/>
          <p:cNvSpPr/>
          <p:nvPr/>
        </p:nvSpPr>
        <p:spPr>
          <a:xfrm>
            <a:off x="717612" y="1689942"/>
            <a:ext cx="13252040" cy="3350693"/>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lnSpc>
                <a:spcPct val="150000"/>
              </a:lnSpc>
              <a:defRPr/>
            </a:pPr>
            <a:r>
              <a:rPr lang="fr-FR" sz="3600" b="1" dirty="0">
                <a:solidFill>
                  <a:schemeClr val="accent1">
                    <a:lumMod val="75000"/>
                  </a:schemeClr>
                </a:solidFill>
                <a:latin typeface="Times New Roman" pitchFamily="18" charset="0"/>
              </a:rPr>
              <a:t>Parmi les </a:t>
            </a:r>
            <a:r>
              <a:rPr lang="fr-FR" sz="3600" b="1" dirty="0" smtClean="0">
                <a:solidFill>
                  <a:schemeClr val="accent3">
                    <a:lumMod val="75000"/>
                  </a:schemeClr>
                </a:solidFill>
                <a:latin typeface="Times New Roman" pitchFamily="18" charset="0"/>
              </a:rPr>
              <a:t>1674</a:t>
            </a:r>
            <a:r>
              <a:rPr lang="fr-FR" sz="3600" b="1" dirty="0" smtClean="0">
                <a:solidFill>
                  <a:schemeClr val="accent1">
                    <a:lumMod val="75000"/>
                  </a:schemeClr>
                </a:solidFill>
                <a:latin typeface="Times New Roman" pitchFamily="18" charset="0"/>
              </a:rPr>
              <a:t> </a:t>
            </a:r>
            <a:r>
              <a:rPr lang="fr-FR" sz="3600" b="1" dirty="0">
                <a:solidFill>
                  <a:schemeClr val="accent1">
                    <a:lumMod val="75000"/>
                  </a:schemeClr>
                </a:solidFill>
                <a:latin typeface="Times New Roman" pitchFamily="18" charset="0"/>
              </a:rPr>
              <a:t>projets agrées d’une capacité de </a:t>
            </a:r>
            <a:r>
              <a:rPr lang="fr-FR" sz="3600" b="1" dirty="0" smtClean="0">
                <a:solidFill>
                  <a:schemeClr val="accent3">
                    <a:lumMod val="75000"/>
                  </a:schemeClr>
                </a:solidFill>
                <a:latin typeface="Times New Roman" pitchFamily="18" charset="0"/>
              </a:rPr>
              <a:t>216 000 </a:t>
            </a:r>
            <a:r>
              <a:rPr lang="fr-FR" sz="3600" b="1" dirty="0">
                <a:solidFill>
                  <a:schemeClr val="accent3">
                    <a:lumMod val="75000"/>
                  </a:schemeClr>
                </a:solidFill>
                <a:latin typeface="Times New Roman" pitchFamily="18" charset="0"/>
              </a:rPr>
              <a:t>lits</a:t>
            </a:r>
            <a:r>
              <a:rPr lang="fr-FR" sz="3600" b="1" dirty="0">
                <a:solidFill>
                  <a:schemeClr val="accent1">
                    <a:lumMod val="75000"/>
                  </a:schemeClr>
                </a:solidFill>
                <a:latin typeface="Times New Roman" pitchFamily="18" charset="0"/>
              </a:rPr>
              <a:t>, et un coût de d’investissement de </a:t>
            </a:r>
            <a:r>
              <a:rPr lang="fr-FR" sz="3600" b="1" dirty="0" smtClean="0">
                <a:solidFill>
                  <a:schemeClr val="accent3">
                    <a:lumMod val="75000"/>
                  </a:schemeClr>
                </a:solidFill>
                <a:latin typeface="Times New Roman" pitchFamily="18" charset="0"/>
              </a:rPr>
              <a:t>933 </a:t>
            </a:r>
            <a:r>
              <a:rPr lang="fr-FR" sz="3600" b="1" dirty="0" smtClean="0">
                <a:solidFill>
                  <a:schemeClr val="accent1">
                    <a:lumMod val="75000"/>
                  </a:schemeClr>
                </a:solidFill>
                <a:latin typeface="Times New Roman" pitchFamily="18" charset="0"/>
              </a:rPr>
              <a:t>Milliards </a:t>
            </a:r>
            <a:r>
              <a:rPr lang="fr-FR" sz="3600" b="1" dirty="0">
                <a:solidFill>
                  <a:schemeClr val="accent1">
                    <a:lumMod val="75000"/>
                  </a:schemeClr>
                </a:solidFill>
                <a:latin typeface="Times New Roman" pitchFamily="18" charset="0"/>
              </a:rPr>
              <a:t>de DA, </a:t>
            </a:r>
            <a:r>
              <a:rPr lang="fr-FR" sz="3600" b="1" dirty="0" smtClean="0">
                <a:solidFill>
                  <a:schemeClr val="accent1">
                    <a:lumMod val="75000"/>
                  </a:schemeClr>
                </a:solidFill>
                <a:latin typeface="Times New Roman" pitchFamily="18" charset="0"/>
              </a:rPr>
              <a:t>devant générer la </a:t>
            </a:r>
            <a:r>
              <a:rPr lang="fr-FR" sz="3600" b="1" dirty="0">
                <a:solidFill>
                  <a:schemeClr val="accent1">
                    <a:lumMod val="75000"/>
                  </a:schemeClr>
                </a:solidFill>
                <a:latin typeface="Times New Roman" pitchFamily="18" charset="0"/>
              </a:rPr>
              <a:t>création de </a:t>
            </a:r>
            <a:r>
              <a:rPr lang="fr-FR" sz="3600" b="1" dirty="0" smtClean="0">
                <a:solidFill>
                  <a:schemeClr val="accent3">
                    <a:lumMod val="75000"/>
                  </a:schemeClr>
                </a:solidFill>
                <a:latin typeface="Times New Roman" pitchFamily="18" charset="0"/>
              </a:rPr>
              <a:t>90 000 </a:t>
            </a:r>
            <a:r>
              <a:rPr lang="fr-FR" sz="3600" b="1" dirty="0">
                <a:solidFill>
                  <a:schemeClr val="accent1">
                    <a:lumMod val="75000"/>
                  </a:schemeClr>
                </a:solidFill>
                <a:latin typeface="Times New Roman" pitchFamily="18" charset="0"/>
              </a:rPr>
              <a:t>emplois et situés pour la plus part en dehors des zones d’expansion touristiques, il ressort :  </a:t>
            </a:r>
            <a:endParaRPr lang="ar-DZ" sz="3600" b="1" dirty="0">
              <a:solidFill>
                <a:schemeClr val="accent1">
                  <a:lumMod val="75000"/>
                </a:schemeClr>
              </a:solidFill>
              <a:latin typeface="Times New Roman" pitchFamily="18" charset="0"/>
            </a:endParaRPr>
          </a:p>
        </p:txBody>
      </p:sp>
      <p:sp>
        <p:nvSpPr>
          <p:cNvPr id="19" name="Rectangle à coins arrondis 18"/>
          <p:cNvSpPr/>
          <p:nvPr/>
        </p:nvSpPr>
        <p:spPr>
          <a:xfrm>
            <a:off x="2016324" y="5328667"/>
            <a:ext cx="11964152" cy="2457656"/>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lnSpc>
                <a:spcPct val="150000"/>
              </a:lnSpc>
              <a:defRPr/>
            </a:pPr>
            <a:r>
              <a:rPr lang="ar-DZ" sz="3600" b="1" dirty="0">
                <a:solidFill>
                  <a:schemeClr val="accent1">
                    <a:lumMod val="75000"/>
                  </a:schemeClr>
                </a:solidFill>
                <a:latin typeface="Arial" pitchFamily="34" charset="0"/>
              </a:rPr>
              <a:t> </a:t>
            </a:r>
            <a:endParaRPr lang="fr-FR" sz="3600" b="1" dirty="0" smtClean="0">
              <a:solidFill>
                <a:schemeClr val="accent1">
                  <a:lumMod val="75000"/>
                </a:schemeClr>
              </a:solidFill>
              <a:latin typeface="Arial" pitchFamily="34" charset="0"/>
            </a:endParaRPr>
          </a:p>
          <a:p>
            <a:pPr algn="ctr" rtl="1">
              <a:lnSpc>
                <a:spcPct val="150000"/>
              </a:lnSpc>
              <a:defRPr/>
            </a:pPr>
            <a:r>
              <a:rPr lang="fr-FR" sz="3600" b="1" dirty="0" smtClean="0">
                <a:solidFill>
                  <a:schemeClr val="accent3">
                    <a:lumMod val="75000"/>
                  </a:schemeClr>
                </a:solidFill>
                <a:latin typeface="Times New Roman" pitchFamily="18" charset="0"/>
              </a:rPr>
              <a:t>566</a:t>
            </a:r>
            <a:r>
              <a:rPr lang="fr-FR" sz="3600" b="1" dirty="0" smtClean="0">
                <a:solidFill>
                  <a:schemeClr val="accent1">
                    <a:lumMod val="75000"/>
                  </a:schemeClr>
                </a:solidFill>
                <a:latin typeface="Times New Roman" pitchFamily="18" charset="0"/>
              </a:rPr>
              <a:t>projets </a:t>
            </a:r>
            <a:r>
              <a:rPr lang="fr-FR" sz="3600" b="1" dirty="0">
                <a:solidFill>
                  <a:schemeClr val="accent1">
                    <a:lumMod val="75000"/>
                  </a:schemeClr>
                </a:solidFill>
                <a:latin typeface="Times New Roman" pitchFamily="18" charset="0"/>
              </a:rPr>
              <a:t>d’investissement sont en cours de réalisation, représentant </a:t>
            </a:r>
            <a:r>
              <a:rPr lang="fr-FR" sz="3600" b="1" dirty="0" smtClean="0">
                <a:solidFill>
                  <a:schemeClr val="accent3">
                    <a:lumMod val="75000"/>
                  </a:schemeClr>
                </a:solidFill>
                <a:latin typeface="Times New Roman" pitchFamily="18" charset="0"/>
              </a:rPr>
              <a:t>74 600 lits </a:t>
            </a:r>
            <a:r>
              <a:rPr lang="fr-FR" sz="3600" b="1" dirty="0">
                <a:solidFill>
                  <a:schemeClr val="accent1">
                    <a:lumMod val="75000"/>
                  </a:schemeClr>
                </a:solidFill>
                <a:latin typeface="Times New Roman" pitchFamily="18" charset="0"/>
              </a:rPr>
              <a:t>pour un coût d’investissement </a:t>
            </a:r>
            <a:r>
              <a:rPr lang="fr-FR" sz="3600" b="1" dirty="0" smtClean="0">
                <a:solidFill>
                  <a:schemeClr val="accent1">
                    <a:lumMod val="75000"/>
                  </a:schemeClr>
                </a:solidFill>
                <a:latin typeface="Times New Roman" pitchFamily="18" charset="0"/>
              </a:rPr>
              <a:t>de         </a:t>
            </a:r>
            <a:r>
              <a:rPr lang="fr-FR" sz="3600" b="1" dirty="0" smtClean="0">
                <a:solidFill>
                  <a:schemeClr val="accent3">
                    <a:lumMod val="75000"/>
                  </a:schemeClr>
                </a:solidFill>
                <a:latin typeface="Times New Roman" pitchFamily="18" charset="0"/>
              </a:rPr>
              <a:t>352 </a:t>
            </a:r>
            <a:r>
              <a:rPr lang="fr-FR" sz="3600" b="1" dirty="0" smtClean="0">
                <a:solidFill>
                  <a:schemeClr val="accent1">
                    <a:lumMod val="75000"/>
                  </a:schemeClr>
                </a:solidFill>
                <a:latin typeface="Times New Roman" pitchFamily="18" charset="0"/>
              </a:rPr>
              <a:t>Milliards </a:t>
            </a:r>
            <a:r>
              <a:rPr lang="fr-FR" sz="3600" b="1" dirty="0">
                <a:solidFill>
                  <a:schemeClr val="accent1">
                    <a:lumMod val="75000"/>
                  </a:schemeClr>
                </a:solidFill>
                <a:latin typeface="Times New Roman" pitchFamily="18" charset="0"/>
              </a:rPr>
              <a:t>de DA et la création de </a:t>
            </a:r>
            <a:r>
              <a:rPr lang="fr-FR" sz="3600" b="1" dirty="0" smtClean="0">
                <a:solidFill>
                  <a:schemeClr val="accent3">
                    <a:lumMod val="75000"/>
                  </a:schemeClr>
                </a:solidFill>
                <a:latin typeface="Times New Roman" pitchFamily="18" charset="0"/>
              </a:rPr>
              <a:t>35 000 </a:t>
            </a:r>
            <a:r>
              <a:rPr lang="fr-FR" sz="3600" b="1" dirty="0">
                <a:solidFill>
                  <a:schemeClr val="accent1">
                    <a:lumMod val="75000"/>
                  </a:schemeClr>
                </a:solidFill>
                <a:latin typeface="Times New Roman" pitchFamily="18" charset="0"/>
              </a:rPr>
              <a:t>emplois </a:t>
            </a:r>
            <a:endParaRPr lang="ar-DZ" sz="3600" b="1" dirty="0">
              <a:solidFill>
                <a:schemeClr val="accent1">
                  <a:lumMod val="75000"/>
                </a:schemeClr>
              </a:solidFill>
              <a:latin typeface="Times New Roman" pitchFamily="18" charset="0"/>
            </a:endParaRPr>
          </a:p>
          <a:p>
            <a:pPr algn="ctr" rtl="1">
              <a:lnSpc>
                <a:spcPct val="150000"/>
              </a:lnSpc>
              <a:defRPr/>
            </a:pPr>
            <a:r>
              <a:rPr lang="ar-DZ" sz="3600" b="1" dirty="0">
                <a:solidFill>
                  <a:schemeClr val="accent1">
                    <a:lumMod val="75000"/>
                  </a:schemeClr>
                </a:solidFill>
                <a:latin typeface="Times New Roman" pitchFamily="18" charset="0"/>
              </a:rPr>
              <a:t> </a:t>
            </a:r>
          </a:p>
        </p:txBody>
      </p:sp>
      <p:sp>
        <p:nvSpPr>
          <p:cNvPr id="20" name="Rectangle à coins arrondis 19"/>
          <p:cNvSpPr/>
          <p:nvPr/>
        </p:nvSpPr>
        <p:spPr>
          <a:xfrm>
            <a:off x="2016324" y="8064971"/>
            <a:ext cx="11964154" cy="2304256"/>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lnSpc>
                <a:spcPct val="150000"/>
              </a:lnSpc>
              <a:defRPr/>
            </a:pPr>
            <a:r>
              <a:rPr lang="fr-FR" sz="3600" b="1" dirty="0" smtClean="0">
                <a:solidFill>
                  <a:schemeClr val="accent3">
                    <a:lumMod val="75000"/>
                  </a:schemeClr>
                </a:solidFill>
                <a:latin typeface="Times New Roman" pitchFamily="18" charset="0"/>
              </a:rPr>
              <a:t>85 </a:t>
            </a:r>
            <a:r>
              <a:rPr lang="fr-FR" sz="3600" b="1" dirty="0" smtClean="0">
                <a:solidFill>
                  <a:schemeClr val="accent1">
                    <a:lumMod val="75000"/>
                  </a:schemeClr>
                </a:solidFill>
                <a:latin typeface="Times New Roman" pitchFamily="18" charset="0"/>
              </a:rPr>
              <a:t>projets </a:t>
            </a:r>
            <a:r>
              <a:rPr lang="fr-FR" sz="3600" b="1" dirty="0">
                <a:solidFill>
                  <a:schemeClr val="accent1">
                    <a:lumMod val="75000"/>
                  </a:schemeClr>
                </a:solidFill>
                <a:latin typeface="Times New Roman" pitchFamily="18" charset="0"/>
              </a:rPr>
              <a:t>d’une capacité de </a:t>
            </a:r>
            <a:r>
              <a:rPr lang="fr-FR" sz="3600" b="1" dirty="0" smtClean="0">
                <a:solidFill>
                  <a:schemeClr val="accent3">
                    <a:lumMod val="75000"/>
                  </a:schemeClr>
                </a:solidFill>
                <a:latin typeface="Times New Roman" pitchFamily="18" charset="0"/>
              </a:rPr>
              <a:t>9 000 </a:t>
            </a:r>
            <a:r>
              <a:rPr lang="fr-FR" sz="3600" b="1" dirty="0">
                <a:solidFill>
                  <a:schemeClr val="accent3">
                    <a:lumMod val="75000"/>
                  </a:schemeClr>
                </a:solidFill>
                <a:latin typeface="Times New Roman" pitchFamily="18" charset="0"/>
              </a:rPr>
              <a:t>lits </a:t>
            </a:r>
            <a:r>
              <a:rPr lang="fr-FR" sz="3600" b="1" dirty="0">
                <a:solidFill>
                  <a:schemeClr val="accent1">
                    <a:lumMod val="75000"/>
                  </a:schemeClr>
                </a:solidFill>
                <a:latin typeface="Times New Roman" pitchFamily="18" charset="0"/>
              </a:rPr>
              <a:t>sont achevés</a:t>
            </a:r>
            <a:r>
              <a:rPr lang="fr-FR" sz="3600" b="1" dirty="0" smtClean="0">
                <a:solidFill>
                  <a:schemeClr val="accent1">
                    <a:lumMod val="75000"/>
                  </a:schemeClr>
                </a:solidFill>
                <a:latin typeface="Times New Roman" pitchFamily="18" charset="0"/>
              </a:rPr>
              <a:t>, et un coût de d’investissement de </a:t>
            </a:r>
            <a:r>
              <a:rPr lang="fr-FR" sz="3600" b="1" dirty="0" smtClean="0">
                <a:solidFill>
                  <a:schemeClr val="accent3">
                    <a:lumMod val="75000"/>
                  </a:schemeClr>
                </a:solidFill>
                <a:latin typeface="Times New Roman" pitchFamily="18" charset="0"/>
              </a:rPr>
              <a:t>30 </a:t>
            </a:r>
            <a:r>
              <a:rPr lang="fr-FR" sz="3600" b="1" dirty="0" smtClean="0">
                <a:solidFill>
                  <a:schemeClr val="accent1">
                    <a:lumMod val="75000"/>
                  </a:schemeClr>
                </a:solidFill>
                <a:latin typeface="Times New Roman" pitchFamily="18" charset="0"/>
              </a:rPr>
              <a:t>Milliards de DA, engendrant la création de</a:t>
            </a:r>
            <a:r>
              <a:rPr lang="fr-FR" sz="3600" b="1" dirty="0" smtClean="0">
                <a:solidFill>
                  <a:schemeClr val="accent3">
                    <a:lumMod val="75000"/>
                  </a:schemeClr>
                </a:solidFill>
                <a:latin typeface="Times New Roman" pitchFamily="18" charset="0"/>
              </a:rPr>
              <a:t> 5 000 </a:t>
            </a:r>
            <a:r>
              <a:rPr lang="fr-FR" sz="3600" b="1" dirty="0" smtClean="0">
                <a:solidFill>
                  <a:schemeClr val="accent1">
                    <a:lumMod val="75000"/>
                  </a:schemeClr>
                </a:solidFill>
                <a:latin typeface="Times New Roman" pitchFamily="18" charset="0"/>
              </a:rPr>
              <a:t>emplois </a:t>
            </a:r>
            <a:endParaRPr lang="ar-DZ" sz="3600" b="1" dirty="0">
              <a:solidFill>
                <a:schemeClr val="accent1">
                  <a:lumMod val="75000"/>
                </a:schemeClr>
              </a:solidFill>
              <a:latin typeface="Times New Roman" pitchFamily="18" charset="0"/>
            </a:endParaRPr>
          </a:p>
        </p:txBody>
      </p:sp>
      <p:grpSp>
        <p:nvGrpSpPr>
          <p:cNvPr id="29" name="Group 20"/>
          <p:cNvGrpSpPr>
            <a:grpSpLocks/>
          </p:cNvGrpSpPr>
          <p:nvPr/>
        </p:nvGrpSpPr>
        <p:grpSpPr bwMode="auto">
          <a:xfrm rot="5400000" flipV="1">
            <a:off x="914057" y="5924310"/>
            <a:ext cx="851382" cy="1244274"/>
            <a:chOff x="1905" y="1796"/>
            <a:chExt cx="308" cy="699"/>
          </a:xfrm>
        </p:grpSpPr>
        <p:sp>
          <p:nvSpPr>
            <p:cNvPr id="30" name="AutoShape 21"/>
            <p:cNvSpPr>
              <a:spLocks noChangeArrowheads="1"/>
            </p:cNvSpPr>
            <p:nvPr/>
          </p:nvSpPr>
          <p:spPr bwMode="auto">
            <a:xfrm rot="5400000">
              <a:off x="1900"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3600">
                <a:latin typeface="Bookman Old Style" pitchFamily="18" charset="0"/>
                <a:cs typeface="Arial" pitchFamily="34" charset="0"/>
              </a:endParaRPr>
            </a:p>
          </p:txBody>
        </p:sp>
        <p:sp>
          <p:nvSpPr>
            <p:cNvPr id="31" name="Freeform 22"/>
            <p:cNvSpPr>
              <a:spLocks/>
            </p:cNvSpPr>
            <p:nvPr/>
          </p:nvSpPr>
          <p:spPr bwMode="auto">
            <a:xfrm>
              <a:off x="1900" y="2020"/>
              <a:ext cx="308" cy="471"/>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2" name="Group 20"/>
          <p:cNvGrpSpPr>
            <a:grpSpLocks/>
          </p:cNvGrpSpPr>
          <p:nvPr/>
        </p:nvGrpSpPr>
        <p:grpSpPr bwMode="auto">
          <a:xfrm rot="5400000" flipV="1">
            <a:off x="942011" y="8694916"/>
            <a:ext cx="858760" cy="1166750"/>
            <a:chOff x="1905" y="1796"/>
            <a:chExt cx="308" cy="699"/>
          </a:xfrm>
        </p:grpSpPr>
        <p:sp>
          <p:nvSpPr>
            <p:cNvPr id="33" name="AutoShape 21"/>
            <p:cNvSpPr>
              <a:spLocks noChangeArrowheads="1"/>
            </p:cNvSpPr>
            <p:nvPr/>
          </p:nvSpPr>
          <p:spPr bwMode="auto">
            <a:xfrm rot="5400000">
              <a:off x="1900" y="1888"/>
              <a:ext cx="305" cy="143"/>
            </a:xfrm>
            <a:prstGeom prst="homePlate">
              <a:avLst>
                <a:gd name="adj" fmla="val 52206"/>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3600">
                <a:latin typeface="Bookman Old Style" pitchFamily="18" charset="0"/>
                <a:cs typeface="Arial" pitchFamily="34" charset="0"/>
              </a:endParaRPr>
            </a:p>
          </p:txBody>
        </p:sp>
        <p:sp>
          <p:nvSpPr>
            <p:cNvPr id="34"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76165" y="288107"/>
            <a:ext cx="13193395" cy="810576"/>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3200" b="1" dirty="0" smtClean="0">
                <a:solidFill>
                  <a:schemeClr val="accent1">
                    <a:lumMod val="75000"/>
                  </a:schemeClr>
                </a:solidFill>
                <a:latin typeface="Bookman Old Style" pitchFamily="18" charset="0"/>
                <a:cs typeface="Times New Roman" pitchFamily="18" charset="0"/>
              </a:rPr>
              <a:t> </a:t>
            </a:r>
            <a:r>
              <a:rPr lang="fr-FR" sz="3200" b="1" i="1" dirty="0" smtClean="0">
                <a:solidFill>
                  <a:schemeClr val="accent3">
                    <a:lumMod val="75000"/>
                  </a:schemeClr>
                </a:solidFill>
                <a:latin typeface="Bookman Old Style" pitchFamily="18" charset="0"/>
                <a:cs typeface="Times New Roman" pitchFamily="18" charset="0"/>
              </a:rPr>
              <a:t>Synthèse </a:t>
            </a:r>
            <a:r>
              <a:rPr lang="fr-FR" sz="3200" b="1" dirty="0" smtClean="0">
                <a:solidFill>
                  <a:schemeClr val="accent3">
                    <a:lumMod val="75000"/>
                  </a:schemeClr>
                </a:solidFill>
                <a:latin typeface="Bookman Old Style" pitchFamily="18" charset="0"/>
                <a:cs typeface="Times New Roman" pitchFamily="18" charset="0"/>
              </a:rPr>
              <a:t>:</a:t>
            </a:r>
            <a:r>
              <a:rPr lang="fr-FR" sz="3200" b="1" dirty="0" smtClean="0">
                <a:solidFill>
                  <a:schemeClr val="accent1">
                    <a:lumMod val="75000"/>
                  </a:schemeClr>
                </a:solidFill>
                <a:latin typeface="Bookman Old Style" pitchFamily="18" charset="0"/>
                <a:cs typeface="Times New Roman" pitchFamily="18" charset="0"/>
              </a:rPr>
              <a:t> La </a:t>
            </a:r>
            <a:r>
              <a:rPr lang="fr-FR" sz="3200" b="1" dirty="0">
                <a:solidFill>
                  <a:schemeClr val="accent1">
                    <a:lumMod val="75000"/>
                  </a:schemeClr>
                </a:solidFill>
                <a:latin typeface="Bookman Old Style" pitchFamily="18" charset="0"/>
                <a:cs typeface="Times New Roman" pitchFamily="18" charset="0"/>
              </a:rPr>
              <a:t>situation du tourisme en </a:t>
            </a:r>
            <a:r>
              <a:rPr lang="fr-FR" sz="3200" b="1" dirty="0" smtClean="0">
                <a:solidFill>
                  <a:schemeClr val="accent1">
                    <a:lumMod val="75000"/>
                  </a:schemeClr>
                </a:solidFill>
                <a:latin typeface="Bookman Old Style" pitchFamily="18" charset="0"/>
                <a:cs typeface="Times New Roman" pitchFamily="18" charset="0"/>
              </a:rPr>
              <a:t>Algérie, en chiffres </a:t>
            </a:r>
            <a:endParaRPr lang="ar-DZ" sz="3200" b="1" dirty="0">
              <a:solidFill>
                <a:schemeClr val="accent1">
                  <a:lumMod val="75000"/>
                </a:schemeClr>
              </a:solidFill>
              <a:latin typeface="Bookman Old Style" pitchFamily="18" charset="0"/>
              <a:cs typeface="Times New Roman" pitchFamily="18" charset="0"/>
            </a:endParaRPr>
          </a:p>
        </p:txBody>
      </p:sp>
      <p:sp>
        <p:nvSpPr>
          <p:cNvPr id="31" name="Rectangle à coins arrondis 30"/>
          <p:cNvSpPr/>
          <p:nvPr/>
        </p:nvSpPr>
        <p:spPr>
          <a:xfrm>
            <a:off x="2160340" y="1368227"/>
            <a:ext cx="11609220" cy="1224136"/>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Entrées en </a:t>
            </a:r>
            <a:r>
              <a:rPr lang="fr-FR" sz="3600" b="1" dirty="0" smtClean="0">
                <a:solidFill>
                  <a:schemeClr val="accent1">
                    <a:lumMod val="75000"/>
                  </a:schemeClr>
                </a:solidFill>
                <a:latin typeface="Times New Roman" pitchFamily="18" charset="0"/>
              </a:rPr>
              <a:t>2016 de </a:t>
            </a:r>
            <a:r>
              <a:rPr lang="fr-FR" sz="3600" b="1" dirty="0" smtClean="0">
                <a:solidFill>
                  <a:srgbClr val="C00000"/>
                </a:solidFill>
                <a:latin typeface="Times New Roman" pitchFamily="18" charset="0"/>
              </a:rPr>
              <a:t>2.03 </a:t>
            </a:r>
            <a:r>
              <a:rPr lang="fr-FR" sz="3600" b="1" dirty="0" smtClean="0">
                <a:solidFill>
                  <a:schemeClr val="accent1">
                    <a:lumMod val="75000"/>
                  </a:schemeClr>
                </a:solidFill>
                <a:latin typeface="Times New Roman" pitchFamily="18" charset="0"/>
              </a:rPr>
              <a:t>millions </a:t>
            </a:r>
            <a:r>
              <a:rPr lang="fr-FR" sz="3600" b="1" dirty="0">
                <a:solidFill>
                  <a:schemeClr val="accent1">
                    <a:lumMod val="75000"/>
                  </a:schemeClr>
                </a:solidFill>
                <a:latin typeface="Times New Roman" pitchFamily="18" charset="0"/>
              </a:rPr>
              <a:t>et de </a:t>
            </a:r>
            <a:r>
              <a:rPr lang="fr-FR" sz="3600" b="1" dirty="0">
                <a:solidFill>
                  <a:srgbClr val="C00000"/>
                </a:solidFill>
                <a:latin typeface="Times New Roman" pitchFamily="18" charset="0"/>
              </a:rPr>
              <a:t>1.7</a:t>
            </a:r>
            <a:r>
              <a:rPr lang="fr-FR" sz="3600" b="1" dirty="0">
                <a:solidFill>
                  <a:schemeClr val="accent1">
                    <a:lumMod val="75000"/>
                  </a:schemeClr>
                </a:solidFill>
                <a:latin typeface="Times New Roman" pitchFamily="18" charset="0"/>
              </a:rPr>
              <a:t> millions en </a:t>
            </a:r>
            <a:r>
              <a:rPr lang="fr-FR" sz="3600" b="1" dirty="0" smtClean="0">
                <a:solidFill>
                  <a:schemeClr val="accent1">
                    <a:lumMod val="75000"/>
                  </a:schemeClr>
                </a:solidFill>
                <a:latin typeface="Times New Roman" pitchFamily="18" charset="0"/>
              </a:rPr>
              <a:t>2015 soit </a:t>
            </a:r>
            <a:r>
              <a:rPr lang="fr-FR" sz="3600" b="1" dirty="0">
                <a:solidFill>
                  <a:schemeClr val="accent1">
                    <a:lumMod val="75000"/>
                  </a:schemeClr>
                </a:solidFill>
                <a:latin typeface="Times New Roman" pitchFamily="18" charset="0"/>
              </a:rPr>
              <a:t>une </a:t>
            </a:r>
            <a:r>
              <a:rPr lang="fr-FR" sz="3600" b="1" dirty="0" smtClean="0">
                <a:solidFill>
                  <a:schemeClr val="accent1">
                    <a:lumMod val="75000"/>
                  </a:schemeClr>
                </a:solidFill>
                <a:latin typeface="Times New Roman" pitchFamily="18" charset="0"/>
              </a:rPr>
              <a:t>augmentation de </a:t>
            </a:r>
            <a:r>
              <a:rPr lang="fr-FR" sz="3600" b="1" dirty="0" smtClean="0">
                <a:solidFill>
                  <a:srgbClr val="C00000"/>
                </a:solidFill>
                <a:latin typeface="Times New Roman" pitchFamily="18" charset="0"/>
              </a:rPr>
              <a:t>19.27%</a:t>
            </a:r>
            <a:endParaRPr lang="ar-DZ" sz="3600" b="1" dirty="0">
              <a:solidFill>
                <a:srgbClr val="C00000"/>
              </a:solidFill>
              <a:latin typeface="Times New Roman" pitchFamily="18" charset="0"/>
            </a:endParaRPr>
          </a:p>
        </p:txBody>
      </p:sp>
      <p:grpSp>
        <p:nvGrpSpPr>
          <p:cNvPr id="21512" name="Group 20"/>
          <p:cNvGrpSpPr>
            <a:grpSpLocks/>
          </p:cNvGrpSpPr>
          <p:nvPr/>
        </p:nvGrpSpPr>
        <p:grpSpPr bwMode="auto">
          <a:xfrm rot="5400000" flipV="1">
            <a:off x="1282965" y="1198528"/>
            <a:ext cx="426313" cy="1485793"/>
            <a:chOff x="1905" y="1796"/>
            <a:chExt cx="308" cy="699"/>
          </a:xfrm>
        </p:grpSpPr>
        <p:sp>
          <p:nvSpPr>
            <p:cNvPr id="21549" name="AutoShape 21"/>
            <p:cNvSpPr>
              <a:spLocks noChangeArrowheads="1"/>
            </p:cNvSpPr>
            <p:nvPr/>
          </p:nvSpPr>
          <p:spPr bwMode="auto">
            <a:xfrm rot="5400000">
              <a:off x="1898" y="1882"/>
              <a:ext cx="307" cy="143"/>
            </a:xfrm>
            <a:prstGeom prst="homePlate">
              <a:avLst>
                <a:gd name="adj" fmla="val 52210"/>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550"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27" name="Rectangle à coins arrondis 26"/>
          <p:cNvSpPr/>
          <p:nvPr/>
        </p:nvSpPr>
        <p:spPr>
          <a:xfrm>
            <a:off x="2160340" y="2880395"/>
            <a:ext cx="11609220" cy="79732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fr-FR" sz="3600" b="1" dirty="0">
                <a:solidFill>
                  <a:schemeClr val="accent1">
                    <a:lumMod val="75000"/>
                  </a:schemeClr>
                </a:solidFill>
                <a:latin typeface="Times New Roman" pitchFamily="18" charset="0"/>
              </a:rPr>
              <a:t>Participation à hauteur de </a:t>
            </a:r>
            <a:r>
              <a:rPr lang="fr-FR" sz="3600" b="1" dirty="0">
                <a:solidFill>
                  <a:srgbClr val="C00000"/>
                </a:solidFill>
                <a:latin typeface="Times New Roman" pitchFamily="18" charset="0"/>
              </a:rPr>
              <a:t>1,5</a:t>
            </a:r>
            <a:r>
              <a:rPr lang="fr-FR" sz="3600" b="1" dirty="0">
                <a:solidFill>
                  <a:schemeClr val="accent1">
                    <a:lumMod val="75000"/>
                  </a:schemeClr>
                </a:solidFill>
                <a:latin typeface="Times New Roman" pitchFamily="18" charset="0"/>
              </a:rPr>
              <a:t> % du PIB depuis 2012</a:t>
            </a:r>
            <a:endParaRPr lang="ar-DZ" sz="3600" b="1" dirty="0">
              <a:solidFill>
                <a:srgbClr val="FF0000"/>
              </a:solidFill>
              <a:latin typeface="Times New Roman" pitchFamily="18" charset="0"/>
            </a:endParaRPr>
          </a:p>
        </p:txBody>
      </p:sp>
      <p:sp>
        <p:nvSpPr>
          <p:cNvPr id="28" name="Rectangle à coins arrondis 27"/>
          <p:cNvSpPr/>
          <p:nvPr/>
        </p:nvSpPr>
        <p:spPr>
          <a:xfrm>
            <a:off x="2160340" y="3960515"/>
            <a:ext cx="11572170" cy="1009425"/>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Enregistrement d’une recette de  </a:t>
            </a:r>
            <a:r>
              <a:rPr lang="fr-FR" sz="3600" b="1" dirty="0">
                <a:solidFill>
                  <a:srgbClr val="C00000"/>
                </a:solidFill>
                <a:latin typeface="Times New Roman" pitchFamily="18" charset="0"/>
              </a:rPr>
              <a:t>237</a:t>
            </a:r>
            <a:r>
              <a:rPr lang="fr-FR" sz="3600" b="1" dirty="0">
                <a:solidFill>
                  <a:schemeClr val="accent1">
                    <a:lumMod val="75000"/>
                  </a:schemeClr>
                </a:solidFill>
                <a:latin typeface="Times New Roman" pitchFamily="18" charset="0"/>
              </a:rPr>
              <a:t> Milliards de DA </a:t>
            </a:r>
          </a:p>
          <a:p>
            <a:pPr algn="ctr" rtl="1">
              <a:defRPr/>
            </a:pPr>
            <a:r>
              <a:rPr lang="fr-FR" sz="3600" b="1" dirty="0">
                <a:solidFill>
                  <a:schemeClr val="accent1">
                    <a:lumMod val="75000"/>
                  </a:schemeClr>
                </a:solidFill>
                <a:latin typeface="Times New Roman" pitchFamily="18" charset="0"/>
              </a:rPr>
              <a:t>en 2014 (hôtels, cafés et restaurants)</a:t>
            </a:r>
            <a:endParaRPr lang="ar-DZ" sz="3200" b="1" dirty="0">
              <a:solidFill>
                <a:schemeClr val="accent1">
                  <a:lumMod val="75000"/>
                </a:schemeClr>
              </a:solidFill>
              <a:latin typeface="Times New Roman" pitchFamily="18" charset="0"/>
            </a:endParaRPr>
          </a:p>
        </p:txBody>
      </p:sp>
      <p:sp>
        <p:nvSpPr>
          <p:cNvPr id="29" name="Rectangle à coins arrondis 28"/>
          <p:cNvSpPr/>
          <p:nvPr/>
        </p:nvSpPr>
        <p:spPr>
          <a:xfrm>
            <a:off x="2160340" y="5256659"/>
            <a:ext cx="11594916" cy="1058896"/>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rgbClr val="C00000"/>
                </a:solidFill>
                <a:latin typeface="Times New Roman" pitchFamily="18" charset="0"/>
              </a:rPr>
              <a:t>261 000 </a:t>
            </a:r>
            <a:r>
              <a:rPr lang="fr-FR" sz="3600" b="1" dirty="0">
                <a:solidFill>
                  <a:schemeClr val="accent1">
                    <a:lumMod val="75000"/>
                  </a:schemeClr>
                </a:solidFill>
                <a:latin typeface="Times New Roman" pitchFamily="18" charset="0"/>
              </a:rPr>
              <a:t>agents activent dans le domaine du tourisme en 2014, (Hôtels, Cafés et restaurants)</a:t>
            </a:r>
            <a:endParaRPr lang="ar-DZ" sz="3600" b="1" dirty="0">
              <a:solidFill>
                <a:srgbClr val="FF0000"/>
              </a:solidFill>
              <a:latin typeface="Times New Roman" pitchFamily="18" charset="0"/>
            </a:endParaRPr>
          </a:p>
        </p:txBody>
      </p:sp>
      <p:grpSp>
        <p:nvGrpSpPr>
          <p:cNvPr id="21522" name="Group 20"/>
          <p:cNvGrpSpPr>
            <a:grpSpLocks/>
          </p:cNvGrpSpPr>
          <p:nvPr/>
        </p:nvGrpSpPr>
        <p:grpSpPr bwMode="auto">
          <a:xfrm rot="5400000" flipV="1">
            <a:off x="1254192" y="2537559"/>
            <a:ext cx="427758" cy="1401462"/>
            <a:chOff x="1905" y="1796"/>
            <a:chExt cx="308" cy="699"/>
          </a:xfrm>
        </p:grpSpPr>
        <p:sp>
          <p:nvSpPr>
            <p:cNvPr id="21547" name="AutoShape 21"/>
            <p:cNvSpPr>
              <a:spLocks noChangeArrowheads="1"/>
            </p:cNvSpPr>
            <p:nvPr/>
          </p:nvSpPr>
          <p:spPr bwMode="auto">
            <a:xfrm rot="5400000">
              <a:off x="1899" y="1883"/>
              <a:ext cx="306" cy="144"/>
            </a:xfrm>
            <a:prstGeom prst="homePlate">
              <a:avLst>
                <a:gd name="adj" fmla="val 52210"/>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548" name="Freeform 22"/>
            <p:cNvSpPr>
              <a:spLocks/>
            </p:cNvSpPr>
            <p:nvPr/>
          </p:nvSpPr>
          <p:spPr bwMode="auto">
            <a:xfrm>
              <a:off x="1901" y="2025"/>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1523" name="Group 20"/>
          <p:cNvGrpSpPr>
            <a:grpSpLocks/>
          </p:cNvGrpSpPr>
          <p:nvPr/>
        </p:nvGrpSpPr>
        <p:grpSpPr bwMode="auto">
          <a:xfrm rot="5400000" flipV="1">
            <a:off x="1311998" y="3619595"/>
            <a:ext cx="413309" cy="1527197"/>
            <a:chOff x="1905" y="1796"/>
            <a:chExt cx="308" cy="699"/>
          </a:xfrm>
        </p:grpSpPr>
        <p:sp>
          <p:nvSpPr>
            <p:cNvPr id="21545" name="AutoShape 21"/>
            <p:cNvSpPr>
              <a:spLocks noChangeArrowheads="1"/>
            </p:cNvSpPr>
            <p:nvPr/>
          </p:nvSpPr>
          <p:spPr bwMode="auto">
            <a:xfrm rot="5400000">
              <a:off x="1898" y="1884"/>
              <a:ext cx="306" cy="142"/>
            </a:xfrm>
            <a:prstGeom prst="homePlate">
              <a:avLst>
                <a:gd name="adj" fmla="val 52207"/>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546"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1524" name="Group 20"/>
          <p:cNvGrpSpPr>
            <a:grpSpLocks/>
          </p:cNvGrpSpPr>
          <p:nvPr/>
        </p:nvGrpSpPr>
        <p:grpSpPr bwMode="auto">
          <a:xfrm rot="5400000" flipV="1">
            <a:off x="1320405" y="4941175"/>
            <a:ext cx="432094" cy="1639127"/>
            <a:chOff x="1905" y="1796"/>
            <a:chExt cx="308" cy="699"/>
          </a:xfrm>
        </p:grpSpPr>
        <p:sp>
          <p:nvSpPr>
            <p:cNvPr id="21543"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544"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47" name="Rectangle à coins arrondis 46"/>
          <p:cNvSpPr/>
          <p:nvPr/>
        </p:nvSpPr>
        <p:spPr>
          <a:xfrm>
            <a:off x="2160340" y="6529829"/>
            <a:ext cx="11594916" cy="856373"/>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Une moyenne de </a:t>
            </a:r>
            <a:r>
              <a:rPr lang="fr-FR" sz="3600" b="1" dirty="0">
                <a:solidFill>
                  <a:srgbClr val="C00000"/>
                </a:solidFill>
                <a:latin typeface="Times New Roman" pitchFamily="18" charset="0"/>
              </a:rPr>
              <a:t>7</a:t>
            </a:r>
            <a:r>
              <a:rPr lang="fr-FR" sz="3600" b="1" dirty="0">
                <a:solidFill>
                  <a:schemeClr val="accent1">
                    <a:lumMod val="75000"/>
                  </a:schemeClr>
                </a:solidFill>
                <a:latin typeface="Times New Roman" pitchFamily="18" charset="0"/>
              </a:rPr>
              <a:t> millions de nuitées </a:t>
            </a:r>
            <a:r>
              <a:rPr lang="fr-FR" sz="3600" b="1" dirty="0" smtClean="0">
                <a:solidFill>
                  <a:schemeClr val="accent1">
                    <a:lumMod val="75000"/>
                  </a:schemeClr>
                </a:solidFill>
                <a:latin typeface="Times New Roman" pitchFamily="18" charset="0"/>
              </a:rPr>
              <a:t>enregistrées annuellement</a:t>
            </a:r>
            <a:endParaRPr lang="ar-DZ" sz="3600" b="1" dirty="0">
              <a:solidFill>
                <a:schemeClr val="accent1">
                  <a:lumMod val="75000"/>
                </a:schemeClr>
              </a:solidFill>
              <a:latin typeface="Times New Roman" pitchFamily="18" charset="0"/>
            </a:endParaRPr>
          </a:p>
        </p:txBody>
      </p:sp>
      <p:sp>
        <p:nvSpPr>
          <p:cNvPr id="51" name="Rectangle à coins arrondis 50"/>
          <p:cNvSpPr/>
          <p:nvPr/>
        </p:nvSpPr>
        <p:spPr>
          <a:xfrm>
            <a:off x="2100286" y="7632923"/>
            <a:ext cx="11632224" cy="176717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rgbClr val="C00000"/>
                </a:solidFill>
                <a:latin typeface="Times New Roman" pitchFamily="18" charset="0"/>
              </a:rPr>
              <a:t>84.7 </a:t>
            </a:r>
            <a:r>
              <a:rPr lang="fr-FR" sz="3600" b="1" dirty="0">
                <a:solidFill>
                  <a:schemeClr val="accent1">
                    <a:lumMod val="75000"/>
                  </a:schemeClr>
                </a:solidFill>
                <a:latin typeface="Times New Roman" pitchFamily="18" charset="0"/>
              </a:rPr>
              <a:t>milliards de DA, représentant le coût d’investissement public ( modernisation du parc hôtelier  existant et aménagement du foncier touristique) </a:t>
            </a:r>
            <a:endParaRPr lang="ar-DZ" sz="3600" b="1" dirty="0">
              <a:solidFill>
                <a:schemeClr val="accent1">
                  <a:lumMod val="75000"/>
                </a:schemeClr>
              </a:solidFill>
              <a:latin typeface="Times New Roman" pitchFamily="18" charset="0"/>
            </a:endParaRPr>
          </a:p>
        </p:txBody>
      </p:sp>
      <p:sp>
        <p:nvSpPr>
          <p:cNvPr id="55" name="Rectangle à coins arrondis 54"/>
          <p:cNvSpPr/>
          <p:nvPr/>
        </p:nvSpPr>
        <p:spPr>
          <a:xfrm>
            <a:off x="2160341" y="9649147"/>
            <a:ext cx="11572169" cy="96920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r>
              <a:rPr lang="ar-DZ" sz="3600" b="1" dirty="0">
                <a:solidFill>
                  <a:srgbClr val="FF0000"/>
                </a:solidFill>
                <a:latin typeface="Arial" pitchFamily="34" charset="0"/>
              </a:rPr>
              <a:t> </a:t>
            </a:r>
          </a:p>
          <a:p>
            <a:pPr algn="ctr" rtl="1">
              <a:defRPr/>
            </a:pPr>
            <a:r>
              <a:rPr lang="fr-FR" sz="3600" b="1" dirty="0" smtClean="0">
                <a:solidFill>
                  <a:srgbClr val="C00000"/>
                </a:solidFill>
                <a:latin typeface="Times New Roman" pitchFamily="18" charset="0"/>
              </a:rPr>
              <a:t>269 </a:t>
            </a:r>
            <a:r>
              <a:rPr lang="fr-FR" sz="3600" b="1" dirty="0">
                <a:solidFill>
                  <a:schemeClr val="accent1">
                    <a:lumMod val="75000"/>
                  </a:schemeClr>
                </a:solidFill>
                <a:latin typeface="Times New Roman" pitchFamily="18" charset="0"/>
              </a:rPr>
              <a:t>Milliards de DA représentant le </a:t>
            </a:r>
            <a:r>
              <a:rPr lang="fr-FR" sz="3600" b="1" dirty="0" smtClean="0">
                <a:solidFill>
                  <a:schemeClr val="accent1">
                    <a:lumMod val="75000"/>
                  </a:schemeClr>
                </a:solidFill>
                <a:latin typeface="Times New Roman" pitchFamily="18" charset="0"/>
              </a:rPr>
              <a:t>coût </a:t>
            </a:r>
            <a:r>
              <a:rPr lang="fr-FR" sz="3600" b="1" dirty="0">
                <a:solidFill>
                  <a:schemeClr val="accent1">
                    <a:lumMod val="75000"/>
                  </a:schemeClr>
                </a:solidFill>
                <a:latin typeface="Times New Roman" pitchFamily="18" charset="0"/>
              </a:rPr>
              <a:t>d’investissement du secteur privé  </a:t>
            </a:r>
            <a:endParaRPr lang="ar-DZ" sz="3600" b="1" dirty="0">
              <a:solidFill>
                <a:schemeClr val="accent1">
                  <a:lumMod val="75000"/>
                </a:schemeClr>
              </a:solidFill>
              <a:latin typeface="Times New Roman" pitchFamily="18" charset="0"/>
            </a:endParaRPr>
          </a:p>
          <a:p>
            <a:pPr algn="r" rtl="1">
              <a:defRPr/>
            </a:pPr>
            <a:r>
              <a:rPr lang="ar-DZ" sz="3600" b="1" dirty="0">
                <a:solidFill>
                  <a:schemeClr val="accent1">
                    <a:lumMod val="75000"/>
                  </a:schemeClr>
                </a:solidFill>
                <a:latin typeface="Times New Roman" pitchFamily="18" charset="0"/>
              </a:rPr>
              <a:t> </a:t>
            </a:r>
          </a:p>
        </p:txBody>
      </p:sp>
      <p:grpSp>
        <p:nvGrpSpPr>
          <p:cNvPr id="21535" name="Group 20"/>
          <p:cNvGrpSpPr>
            <a:grpSpLocks/>
          </p:cNvGrpSpPr>
          <p:nvPr/>
        </p:nvGrpSpPr>
        <p:grpSpPr bwMode="auto">
          <a:xfrm rot="5400000" flipV="1">
            <a:off x="1306659" y="6165312"/>
            <a:ext cx="432094" cy="1639125"/>
            <a:chOff x="1905" y="1796"/>
            <a:chExt cx="308" cy="699"/>
          </a:xfrm>
        </p:grpSpPr>
        <p:sp>
          <p:nvSpPr>
            <p:cNvPr id="21539"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540"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1536" name="Group 20"/>
          <p:cNvGrpSpPr>
            <a:grpSpLocks/>
          </p:cNvGrpSpPr>
          <p:nvPr/>
        </p:nvGrpSpPr>
        <p:grpSpPr bwMode="auto">
          <a:xfrm rot="5400000" flipV="1">
            <a:off x="1336319" y="9262422"/>
            <a:ext cx="432094" cy="1637593"/>
            <a:chOff x="1905" y="1796"/>
            <a:chExt cx="308" cy="699"/>
          </a:xfrm>
        </p:grpSpPr>
        <p:sp>
          <p:nvSpPr>
            <p:cNvPr id="21537"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1538"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2" name="Group 20"/>
          <p:cNvGrpSpPr>
            <a:grpSpLocks/>
          </p:cNvGrpSpPr>
          <p:nvPr/>
        </p:nvGrpSpPr>
        <p:grpSpPr bwMode="auto">
          <a:xfrm rot="5400000" flipV="1">
            <a:off x="1341520" y="7678246"/>
            <a:ext cx="432094" cy="1637593"/>
            <a:chOff x="1905" y="1796"/>
            <a:chExt cx="308" cy="699"/>
          </a:xfrm>
        </p:grpSpPr>
        <p:sp>
          <p:nvSpPr>
            <p:cNvPr id="33"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4"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024062" y="936179"/>
            <a:ext cx="11001375" cy="2062161"/>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4800" b="1" dirty="0" smtClean="0">
                <a:solidFill>
                  <a:srgbClr val="376092"/>
                </a:solidFill>
                <a:latin typeface="Bookman Old Style" pitchFamily="18" charset="0"/>
                <a:cs typeface="Times New Roman" pitchFamily="18" charset="0"/>
              </a:rPr>
              <a:t>Forces et faiblesses </a:t>
            </a:r>
            <a:r>
              <a:rPr lang="fr-FR" sz="4800" b="1" dirty="0">
                <a:solidFill>
                  <a:srgbClr val="376092"/>
                </a:solidFill>
                <a:latin typeface="Bookman Old Style" pitchFamily="18" charset="0"/>
                <a:cs typeface="Times New Roman" pitchFamily="18" charset="0"/>
              </a:rPr>
              <a:t>de la </a:t>
            </a:r>
            <a:r>
              <a:rPr lang="fr-FR" sz="4800" b="1" dirty="0" smtClean="0">
                <a:solidFill>
                  <a:srgbClr val="376092"/>
                </a:solidFill>
                <a:latin typeface="Bookman Old Style" pitchFamily="18" charset="0"/>
                <a:cs typeface="Times New Roman" pitchFamily="18" charset="0"/>
              </a:rPr>
              <a:t>« </a:t>
            </a:r>
            <a:r>
              <a:rPr lang="fr-FR" sz="4800" b="1" dirty="0" smtClean="0">
                <a:solidFill>
                  <a:schemeClr val="accent3">
                    <a:lumMod val="75000"/>
                  </a:schemeClr>
                </a:solidFill>
                <a:latin typeface="Bookman Old Style" pitchFamily="18" charset="0"/>
                <a:cs typeface="Times New Roman" pitchFamily="18" charset="0"/>
              </a:rPr>
              <a:t>Destination Algérie</a:t>
            </a:r>
            <a:r>
              <a:rPr lang="fr-FR" sz="4800" b="1" dirty="0" smtClean="0">
                <a:solidFill>
                  <a:srgbClr val="376092"/>
                </a:solidFill>
                <a:latin typeface="Bookman Old Style" pitchFamily="18" charset="0"/>
                <a:cs typeface="Times New Roman" pitchFamily="18" charset="0"/>
              </a:rPr>
              <a:t> »</a:t>
            </a:r>
            <a:endParaRPr lang="fr-FR" sz="4800" b="1" dirty="0">
              <a:solidFill>
                <a:srgbClr val="376092"/>
              </a:solidFill>
              <a:latin typeface="Bookman Old Style" pitchFamily="18" charset="0"/>
              <a:cs typeface="Times New Roman" pitchFamily="18" charset="0"/>
            </a:endParaRPr>
          </a:p>
        </p:txBody>
      </p:sp>
      <p:pic>
        <p:nvPicPr>
          <p:cNvPr id="22533" name="Picture 2" descr="G:\3D\003cf560d0c7b48fe9fe4ee340dc049a_XL.jpg"/>
          <p:cNvPicPr>
            <a:picLocks noChangeAspect="1" noChangeArrowheads="1"/>
          </p:cNvPicPr>
          <p:nvPr/>
        </p:nvPicPr>
        <p:blipFill>
          <a:blip r:embed="rId2" cstate="print"/>
          <a:srcRect/>
          <a:stretch>
            <a:fillRect/>
          </a:stretch>
        </p:blipFill>
        <p:spPr bwMode="auto">
          <a:xfrm>
            <a:off x="2024063" y="3384550"/>
            <a:ext cx="1100137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608680" y="344037"/>
            <a:ext cx="13249471" cy="112347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a:solidFill>
                  <a:schemeClr val="accent1">
                    <a:lumMod val="75000"/>
                  </a:schemeClr>
                </a:solidFill>
                <a:latin typeface="Bookman Old Style" pitchFamily="18" charset="0"/>
                <a:cs typeface="Times New Roman" pitchFamily="18" charset="0"/>
              </a:rPr>
              <a:t>Sommaire:</a:t>
            </a:r>
            <a:endParaRPr lang="ar-DZ" sz="4800" b="1" dirty="0">
              <a:solidFill>
                <a:schemeClr val="accent1">
                  <a:lumMod val="75000"/>
                </a:schemeClr>
              </a:solidFill>
              <a:latin typeface="Bookman Old Style" pitchFamily="18" charset="0"/>
              <a:cs typeface="Times New Roman" pitchFamily="18" charset="0"/>
            </a:endParaRPr>
          </a:p>
        </p:txBody>
      </p:sp>
      <p:grpSp>
        <p:nvGrpSpPr>
          <p:cNvPr id="4101" name="Group 20"/>
          <p:cNvGrpSpPr>
            <a:grpSpLocks/>
          </p:cNvGrpSpPr>
          <p:nvPr/>
        </p:nvGrpSpPr>
        <p:grpSpPr bwMode="auto">
          <a:xfrm rot="5400000" flipV="1">
            <a:off x="941147" y="1339896"/>
            <a:ext cx="620712" cy="2008282"/>
            <a:chOff x="1905" y="1796"/>
            <a:chExt cx="308" cy="699"/>
          </a:xfrm>
        </p:grpSpPr>
        <p:sp>
          <p:nvSpPr>
            <p:cNvPr id="4153"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54"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19" name="Rectangle à coins arrondis 18"/>
          <p:cNvSpPr/>
          <p:nvPr/>
        </p:nvSpPr>
        <p:spPr>
          <a:xfrm>
            <a:off x="2338543" y="3152448"/>
            <a:ext cx="11536068" cy="845238"/>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600" b="1" dirty="0">
              <a:solidFill>
                <a:srgbClr val="42568D"/>
              </a:solidFill>
              <a:latin typeface="Times New Roman" pitchFamily="18" charset="0"/>
            </a:endParaRPr>
          </a:p>
          <a:p>
            <a:pPr algn="r" rtl="1">
              <a:defRPr/>
            </a:pPr>
            <a:endParaRPr lang="ar-DZ" sz="3600" b="1" dirty="0">
              <a:solidFill>
                <a:srgbClr val="42568D"/>
              </a:solidFill>
              <a:latin typeface="Times New Roman" pitchFamily="18" charset="0"/>
            </a:endParaRPr>
          </a:p>
          <a:p>
            <a:pPr>
              <a:buClr>
                <a:srgbClr val="CC0000"/>
              </a:buClr>
              <a:defRPr/>
            </a:pPr>
            <a:r>
              <a:rPr lang="fr-FR" sz="3600" b="1" dirty="0">
                <a:solidFill>
                  <a:schemeClr val="accent1">
                    <a:lumMod val="75000"/>
                  </a:schemeClr>
                </a:solidFill>
                <a:latin typeface="Times New Roman" pitchFamily="18" charset="0"/>
              </a:rPr>
              <a:t>État des lieux du tourisme en Algérie</a:t>
            </a:r>
          </a:p>
          <a:p>
            <a:pPr algn="r" rtl="1">
              <a:defRPr/>
            </a:pPr>
            <a:endParaRPr lang="ar-DZ" sz="3600" b="1" dirty="0">
              <a:solidFill>
                <a:srgbClr val="42568D"/>
              </a:solidFill>
              <a:latin typeface="Times New Roman" pitchFamily="18" charset="0"/>
            </a:endParaRPr>
          </a:p>
          <a:p>
            <a:pPr algn="r" rtl="1">
              <a:defRPr/>
            </a:pPr>
            <a:endParaRPr lang="ar-DZ" sz="3600" b="1" dirty="0">
              <a:solidFill>
                <a:srgbClr val="42568D"/>
              </a:solidFill>
              <a:latin typeface="Times New Roman" pitchFamily="18" charset="0"/>
            </a:endParaRPr>
          </a:p>
        </p:txBody>
      </p:sp>
      <p:sp>
        <p:nvSpPr>
          <p:cNvPr id="20" name="Rectangle à coins arrondis 19"/>
          <p:cNvSpPr/>
          <p:nvPr/>
        </p:nvSpPr>
        <p:spPr>
          <a:xfrm>
            <a:off x="2338542" y="4409164"/>
            <a:ext cx="11436555" cy="841721"/>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600" b="1" dirty="0">
              <a:solidFill>
                <a:srgbClr val="42568D"/>
              </a:solidFill>
              <a:latin typeface="Times New Roman" pitchFamily="18" charset="0"/>
            </a:endParaRPr>
          </a:p>
          <a:p>
            <a:pPr algn="r" rtl="1">
              <a:defRPr/>
            </a:pPr>
            <a:endParaRPr lang="ar-DZ" sz="3600" b="1" dirty="0">
              <a:solidFill>
                <a:srgbClr val="376092"/>
              </a:solidFill>
              <a:latin typeface="Bookman Old Style" pitchFamily="18" charset="0"/>
            </a:endParaRPr>
          </a:p>
          <a:p>
            <a:pPr rtl="1">
              <a:defRPr/>
            </a:pPr>
            <a:r>
              <a:rPr lang="fr-FR" sz="3600" b="1" dirty="0" smtClean="0">
                <a:solidFill>
                  <a:schemeClr val="accent1">
                    <a:lumMod val="75000"/>
                  </a:schemeClr>
                </a:solidFill>
                <a:latin typeface="Times New Roman" pitchFamily="18" charset="0"/>
              </a:rPr>
              <a:t>Forces </a:t>
            </a:r>
            <a:r>
              <a:rPr lang="fr-FR" sz="3600" b="1" dirty="0">
                <a:solidFill>
                  <a:schemeClr val="accent1">
                    <a:lumMod val="75000"/>
                  </a:schemeClr>
                </a:solidFill>
                <a:latin typeface="Times New Roman" pitchFamily="18" charset="0"/>
              </a:rPr>
              <a:t>et </a:t>
            </a:r>
            <a:r>
              <a:rPr lang="fr-FR" sz="3600" b="1" dirty="0" smtClean="0">
                <a:solidFill>
                  <a:schemeClr val="accent1">
                    <a:lumMod val="75000"/>
                  </a:schemeClr>
                </a:solidFill>
                <a:latin typeface="Times New Roman" pitchFamily="18" charset="0"/>
              </a:rPr>
              <a:t>faiblesses </a:t>
            </a:r>
            <a:r>
              <a:rPr lang="fr-FR" sz="3600" b="1" dirty="0">
                <a:solidFill>
                  <a:schemeClr val="accent1">
                    <a:lumMod val="75000"/>
                  </a:schemeClr>
                </a:solidFill>
                <a:latin typeface="Times New Roman" pitchFamily="18" charset="0"/>
              </a:rPr>
              <a:t>de la </a:t>
            </a:r>
            <a:r>
              <a:rPr lang="fr-FR" sz="3600" b="1" dirty="0" smtClean="0">
                <a:solidFill>
                  <a:schemeClr val="accent1">
                    <a:lumMod val="75000"/>
                  </a:schemeClr>
                </a:solidFill>
                <a:latin typeface="Times New Roman" pitchFamily="18" charset="0"/>
              </a:rPr>
              <a:t>« </a:t>
            </a:r>
            <a:r>
              <a:rPr lang="fr-FR" sz="3600" b="1" i="1" dirty="0" smtClean="0">
                <a:solidFill>
                  <a:schemeClr val="accent3">
                    <a:lumMod val="75000"/>
                  </a:schemeClr>
                </a:solidFill>
                <a:latin typeface="Times New Roman" pitchFamily="18" charset="0"/>
              </a:rPr>
              <a:t>Destination Algérie</a:t>
            </a:r>
            <a:r>
              <a:rPr lang="fr-FR" sz="3600" b="1" dirty="0" smtClean="0">
                <a:solidFill>
                  <a:schemeClr val="accent1">
                    <a:lumMod val="75000"/>
                  </a:schemeClr>
                </a:solidFill>
                <a:latin typeface="Times New Roman" pitchFamily="18" charset="0"/>
              </a:rPr>
              <a:t> »</a:t>
            </a:r>
            <a:endParaRPr lang="fr-FR" sz="3600" b="1" dirty="0">
              <a:solidFill>
                <a:schemeClr val="accent1">
                  <a:lumMod val="75000"/>
                </a:schemeClr>
              </a:solidFill>
              <a:latin typeface="Times New Roman" pitchFamily="18" charset="0"/>
            </a:endParaRPr>
          </a:p>
          <a:p>
            <a:pPr algn="r" rtl="1">
              <a:defRPr/>
            </a:pPr>
            <a:r>
              <a:rPr lang="ar-DZ" sz="3600" b="1" dirty="0">
                <a:solidFill>
                  <a:srgbClr val="42568D"/>
                </a:solidFill>
                <a:latin typeface="Times New Roman" pitchFamily="18" charset="0"/>
              </a:rPr>
              <a:t>  </a:t>
            </a:r>
          </a:p>
          <a:p>
            <a:pPr algn="r" rtl="1">
              <a:defRPr/>
            </a:pPr>
            <a:endParaRPr lang="ar-DZ" sz="3600" b="1" dirty="0">
              <a:solidFill>
                <a:srgbClr val="42568D"/>
              </a:solidFill>
              <a:latin typeface="Times New Roman" pitchFamily="18" charset="0"/>
            </a:endParaRPr>
          </a:p>
        </p:txBody>
      </p:sp>
      <p:grpSp>
        <p:nvGrpSpPr>
          <p:cNvPr id="4108" name="Group 20"/>
          <p:cNvGrpSpPr>
            <a:grpSpLocks/>
          </p:cNvGrpSpPr>
          <p:nvPr/>
        </p:nvGrpSpPr>
        <p:grpSpPr bwMode="auto">
          <a:xfrm rot="5400000" flipV="1">
            <a:off x="906940" y="2515644"/>
            <a:ext cx="620712" cy="2031104"/>
            <a:chOff x="1905" y="1796"/>
            <a:chExt cx="308" cy="699"/>
          </a:xfrm>
        </p:grpSpPr>
        <p:sp>
          <p:nvSpPr>
            <p:cNvPr id="4151" name="AutoShape 21"/>
            <p:cNvSpPr>
              <a:spLocks noChangeArrowheads="1"/>
            </p:cNvSpPr>
            <p:nvPr/>
          </p:nvSpPr>
          <p:spPr bwMode="auto">
            <a:xfrm rot="5400000">
              <a:off x="1896"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52"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109" name="Group 20"/>
          <p:cNvGrpSpPr>
            <a:grpSpLocks/>
          </p:cNvGrpSpPr>
          <p:nvPr/>
        </p:nvGrpSpPr>
        <p:grpSpPr bwMode="auto">
          <a:xfrm rot="5400000" flipV="1">
            <a:off x="910280" y="3856749"/>
            <a:ext cx="620713" cy="1946550"/>
            <a:chOff x="1905" y="1796"/>
            <a:chExt cx="308" cy="699"/>
          </a:xfrm>
        </p:grpSpPr>
        <p:sp>
          <p:nvSpPr>
            <p:cNvPr id="4149"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50"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2" name="Rectangle à coins arrondis 31"/>
          <p:cNvSpPr/>
          <p:nvPr/>
        </p:nvSpPr>
        <p:spPr>
          <a:xfrm>
            <a:off x="2296082" y="5638201"/>
            <a:ext cx="11452040" cy="706161"/>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fr-FR" sz="3600" b="1" dirty="0" smtClean="0">
                <a:solidFill>
                  <a:schemeClr val="accent1">
                    <a:lumMod val="75000"/>
                  </a:schemeClr>
                </a:solidFill>
                <a:latin typeface="Times New Roman" pitchFamily="18" charset="0"/>
              </a:rPr>
              <a:t>La relance  </a:t>
            </a:r>
            <a:r>
              <a:rPr lang="fr-FR" sz="3600" b="1" dirty="0">
                <a:solidFill>
                  <a:schemeClr val="accent1">
                    <a:lumMod val="75000"/>
                  </a:schemeClr>
                </a:solidFill>
                <a:latin typeface="Times New Roman" pitchFamily="18" charset="0"/>
              </a:rPr>
              <a:t>tourisme en Algérie </a:t>
            </a:r>
            <a:r>
              <a:rPr lang="fr-FR" sz="3600" b="1" dirty="0" smtClean="0">
                <a:solidFill>
                  <a:schemeClr val="accent1">
                    <a:lumMod val="75000"/>
                  </a:schemeClr>
                </a:solidFill>
                <a:latin typeface="Times New Roman" pitchFamily="18" charset="0"/>
              </a:rPr>
              <a:t>; </a:t>
            </a:r>
            <a:r>
              <a:rPr lang="fr-FR" sz="3600" b="1" dirty="0" smtClean="0">
                <a:solidFill>
                  <a:schemeClr val="accent3">
                    <a:lumMod val="75000"/>
                  </a:schemeClr>
                </a:solidFill>
                <a:latin typeface="Times New Roman" pitchFamily="18" charset="0"/>
              </a:rPr>
              <a:t>Quelle stratégie </a:t>
            </a:r>
            <a:r>
              <a:rPr lang="fr-FR" sz="3600" b="1" dirty="0">
                <a:solidFill>
                  <a:schemeClr val="accent1">
                    <a:lumMod val="75000"/>
                  </a:schemeClr>
                </a:solidFill>
                <a:latin typeface="Times New Roman" pitchFamily="18" charset="0"/>
              </a:rPr>
              <a:t>?</a:t>
            </a:r>
            <a:endParaRPr lang="ar-DZ" sz="3600" b="1" dirty="0">
              <a:solidFill>
                <a:schemeClr val="accent1">
                  <a:lumMod val="75000"/>
                </a:schemeClr>
              </a:solidFill>
              <a:latin typeface="Times New Roman" pitchFamily="18" charset="0"/>
            </a:endParaRPr>
          </a:p>
        </p:txBody>
      </p:sp>
      <p:grpSp>
        <p:nvGrpSpPr>
          <p:cNvPr id="4113" name="Group 20"/>
          <p:cNvGrpSpPr>
            <a:grpSpLocks/>
          </p:cNvGrpSpPr>
          <p:nvPr/>
        </p:nvGrpSpPr>
        <p:grpSpPr bwMode="auto">
          <a:xfrm rot="5400000" flipV="1">
            <a:off x="918951" y="5024654"/>
            <a:ext cx="620713" cy="1933256"/>
            <a:chOff x="1905" y="1796"/>
            <a:chExt cx="308" cy="699"/>
          </a:xfrm>
        </p:grpSpPr>
        <p:sp>
          <p:nvSpPr>
            <p:cNvPr id="4147" name="AutoShape 21"/>
            <p:cNvSpPr>
              <a:spLocks noChangeArrowheads="1"/>
            </p:cNvSpPr>
            <p:nvPr/>
          </p:nvSpPr>
          <p:spPr bwMode="auto">
            <a:xfrm rot="5400000">
              <a:off x="1897"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48"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21" name="Rectangle à coins arrondis 20"/>
          <p:cNvSpPr/>
          <p:nvPr/>
        </p:nvSpPr>
        <p:spPr>
          <a:xfrm>
            <a:off x="2296081" y="6784816"/>
            <a:ext cx="11410821" cy="706161"/>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fr-FR" sz="3600" b="1" dirty="0">
                <a:solidFill>
                  <a:schemeClr val="accent1">
                    <a:lumMod val="75000"/>
                  </a:schemeClr>
                </a:solidFill>
                <a:latin typeface="Times New Roman" pitchFamily="18" charset="0"/>
              </a:rPr>
              <a:t>Les </a:t>
            </a:r>
            <a:r>
              <a:rPr lang="fr-FR" sz="3600" b="1" dirty="0" smtClean="0">
                <a:solidFill>
                  <a:schemeClr val="accent1">
                    <a:lumMod val="75000"/>
                  </a:schemeClr>
                </a:solidFill>
                <a:latin typeface="Times New Roman" pitchFamily="18" charset="0"/>
              </a:rPr>
              <a:t>objectifs et perspectives</a:t>
            </a:r>
            <a:endParaRPr lang="ar-DZ" sz="3600" b="1" dirty="0">
              <a:solidFill>
                <a:schemeClr val="accent1">
                  <a:lumMod val="75000"/>
                </a:schemeClr>
              </a:solidFill>
              <a:latin typeface="Times New Roman" pitchFamily="18" charset="0"/>
            </a:endParaRPr>
          </a:p>
        </p:txBody>
      </p:sp>
      <p:grpSp>
        <p:nvGrpSpPr>
          <p:cNvPr id="4117" name="Group 20"/>
          <p:cNvGrpSpPr>
            <a:grpSpLocks/>
          </p:cNvGrpSpPr>
          <p:nvPr/>
        </p:nvGrpSpPr>
        <p:grpSpPr bwMode="auto">
          <a:xfrm rot="5400000" flipV="1">
            <a:off x="945952" y="6091135"/>
            <a:ext cx="620713" cy="1956835"/>
            <a:chOff x="1905" y="1796"/>
            <a:chExt cx="308" cy="699"/>
          </a:xfrm>
        </p:grpSpPr>
        <p:sp>
          <p:nvSpPr>
            <p:cNvPr id="4145"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46"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6" name="Rectangle à coins arrondis 35"/>
          <p:cNvSpPr/>
          <p:nvPr/>
        </p:nvSpPr>
        <p:spPr>
          <a:xfrm>
            <a:off x="2338543" y="1924090"/>
            <a:ext cx="11502665" cy="839193"/>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a:p>
            <a:pPr rtl="1">
              <a:defRPr/>
            </a:pPr>
            <a:r>
              <a:rPr lang="fr-FR" sz="3600" b="1" dirty="0" smtClean="0">
                <a:solidFill>
                  <a:schemeClr val="accent1">
                    <a:lumMod val="75000"/>
                  </a:schemeClr>
                </a:solidFill>
                <a:latin typeface="Times New Roman" pitchFamily="18" charset="0"/>
              </a:rPr>
              <a:t>Introduction</a:t>
            </a: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p:txBody>
      </p:sp>
      <p:sp>
        <p:nvSpPr>
          <p:cNvPr id="41" name="Rectangle à coins arrondis 40"/>
          <p:cNvSpPr/>
          <p:nvPr/>
        </p:nvSpPr>
        <p:spPr>
          <a:xfrm>
            <a:off x="2296080" y="7994678"/>
            <a:ext cx="11295477" cy="706161"/>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fr-FR" sz="3600" b="1" dirty="0">
                <a:solidFill>
                  <a:schemeClr val="accent1">
                    <a:lumMod val="75000"/>
                  </a:schemeClr>
                </a:solidFill>
                <a:latin typeface="Times New Roman" pitchFamily="18" charset="0"/>
              </a:rPr>
              <a:t>Les grands chantiers </a:t>
            </a:r>
            <a:endParaRPr lang="ar-DZ" sz="3600" b="1" dirty="0">
              <a:solidFill>
                <a:schemeClr val="accent1">
                  <a:lumMod val="75000"/>
                </a:schemeClr>
              </a:solidFill>
              <a:latin typeface="Times New Roman" pitchFamily="18" charset="0"/>
            </a:endParaRPr>
          </a:p>
        </p:txBody>
      </p:sp>
      <p:grpSp>
        <p:nvGrpSpPr>
          <p:cNvPr id="4124" name="Group 20"/>
          <p:cNvGrpSpPr>
            <a:grpSpLocks/>
          </p:cNvGrpSpPr>
          <p:nvPr/>
        </p:nvGrpSpPr>
        <p:grpSpPr bwMode="auto">
          <a:xfrm rot="5400000" flipV="1">
            <a:off x="904973" y="7393823"/>
            <a:ext cx="620712" cy="1844078"/>
            <a:chOff x="1905" y="1796"/>
            <a:chExt cx="308" cy="699"/>
          </a:xfrm>
        </p:grpSpPr>
        <p:sp>
          <p:nvSpPr>
            <p:cNvPr id="4141"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42"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49" name="Rectangle à coins arrondis 48"/>
          <p:cNvSpPr/>
          <p:nvPr/>
        </p:nvSpPr>
        <p:spPr>
          <a:xfrm>
            <a:off x="2296080" y="9120177"/>
            <a:ext cx="11375104" cy="706161"/>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defRPr/>
            </a:pPr>
            <a:r>
              <a:rPr lang="fr-FR" sz="3600" b="1" dirty="0" smtClean="0">
                <a:solidFill>
                  <a:schemeClr val="accent1">
                    <a:lumMod val="75000"/>
                  </a:schemeClr>
                </a:solidFill>
                <a:latin typeface="Times New Roman" pitchFamily="18" charset="0"/>
              </a:rPr>
              <a:t>Conclusion</a:t>
            </a:r>
            <a:endParaRPr lang="ar-DZ" sz="3600" b="1" dirty="0">
              <a:solidFill>
                <a:schemeClr val="accent1">
                  <a:lumMod val="75000"/>
                </a:schemeClr>
              </a:solidFill>
              <a:latin typeface="Times New Roman" pitchFamily="18" charset="0"/>
            </a:endParaRPr>
          </a:p>
        </p:txBody>
      </p:sp>
      <p:grpSp>
        <p:nvGrpSpPr>
          <p:cNvPr id="4128" name="Group 20"/>
          <p:cNvGrpSpPr>
            <a:grpSpLocks/>
          </p:cNvGrpSpPr>
          <p:nvPr/>
        </p:nvGrpSpPr>
        <p:grpSpPr bwMode="auto">
          <a:xfrm rot="5400000" flipV="1">
            <a:off x="900145" y="8497923"/>
            <a:ext cx="620713" cy="1865221"/>
            <a:chOff x="1905" y="1796"/>
            <a:chExt cx="308" cy="699"/>
          </a:xfrm>
        </p:grpSpPr>
        <p:sp>
          <p:nvSpPr>
            <p:cNvPr id="4137"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138"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4776001" y="3511386"/>
            <a:ext cx="5053131" cy="5137941"/>
            <a:chOff x="3049972" y="1946631"/>
            <a:chExt cx="3207912" cy="3296006"/>
          </a:xfrm>
          <a:noFill/>
        </p:grpSpPr>
        <p:pic>
          <p:nvPicPr>
            <p:cNvPr id="17" name="Picture 16"/>
            <p:cNvPicPr>
              <a:picLocks noChangeAspect="1"/>
            </p:cNvPicPr>
            <p:nvPr/>
          </p:nvPicPr>
          <p:blipFill>
            <a:blip r:embed="rId4" cstate="print">
              <a:duotone>
                <a:schemeClr val="accent2">
                  <a:shade val="45000"/>
                  <a:satMod val="135000"/>
                </a:schemeClr>
                <a:prstClr val="white"/>
              </a:duotone>
            </a:blip>
            <a:stretch>
              <a:fillRect/>
            </a:stretch>
          </p:blipFill>
          <p:spPr bwMode="auto">
            <a:xfrm>
              <a:off x="3049972" y="1946631"/>
              <a:ext cx="3207912" cy="3296006"/>
            </a:xfrm>
            <a:prstGeom prst="rect">
              <a:avLst/>
            </a:prstGeom>
            <a:solidFill>
              <a:schemeClr val="bg1"/>
            </a:solidFill>
          </p:spPr>
        </p:pic>
        <p:sp>
          <p:nvSpPr>
            <p:cNvPr id="6" name="ZoneTexte 5"/>
            <p:cNvSpPr txBox="1"/>
            <p:nvPr/>
          </p:nvSpPr>
          <p:spPr bwMode="auto">
            <a:xfrm>
              <a:off x="3565287" y="3000618"/>
              <a:ext cx="2296809" cy="646183"/>
            </a:xfrm>
            <a:prstGeom prst="rect">
              <a:avLst/>
            </a:prstGeom>
            <a:grpFill/>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9pPr>
            </a:lstStyle>
            <a:p>
              <a:pPr eaLnBrk="1" hangingPunct="1">
                <a:defRPr/>
              </a:pPr>
              <a:r>
                <a:rPr lang="fr-FR" sz="5700" b="1" dirty="0">
                  <a:solidFill>
                    <a:schemeClr val="accent3">
                      <a:lumMod val="60000"/>
                      <a:lumOff val="40000"/>
                    </a:schemeClr>
                  </a:solidFill>
                  <a:effectLst>
                    <a:outerShdw blurRad="38100" dist="38100" dir="2700000" algn="tl">
                      <a:srgbClr val="C0C0C0"/>
                    </a:outerShdw>
                  </a:effectLst>
                  <a:latin typeface="Arial" pitchFamily="34" charset="0"/>
                </a:rPr>
                <a:t>Tourisme</a:t>
              </a:r>
              <a:r>
                <a:rPr lang="fr-FR" sz="5700" b="1" dirty="0">
                  <a:solidFill>
                    <a:schemeClr val="bg1"/>
                  </a:solidFill>
                  <a:effectLst>
                    <a:outerShdw blurRad="38100" dist="38100" dir="2700000" algn="tl">
                      <a:srgbClr val="C0C0C0"/>
                    </a:outerShdw>
                  </a:effectLst>
                  <a:latin typeface="Arial" pitchFamily="34" charset="0"/>
                </a:rPr>
                <a:t> </a:t>
              </a:r>
              <a:endParaRPr lang="fr-FR" sz="6300" b="1" dirty="0">
                <a:solidFill>
                  <a:schemeClr val="bg1"/>
                </a:solidFill>
                <a:effectLst>
                  <a:outerShdw blurRad="38100" dist="38100" dir="2700000" algn="tl">
                    <a:srgbClr val="C0C0C0"/>
                  </a:outerShdw>
                </a:effectLst>
                <a:latin typeface="Arial" pitchFamily="34" charset="0"/>
              </a:endParaRPr>
            </a:p>
          </p:txBody>
        </p:sp>
      </p:grpSp>
      <p:sp>
        <p:nvSpPr>
          <p:cNvPr id="7" name="Rectangle avec flèche vers la droite 6"/>
          <p:cNvSpPr/>
          <p:nvPr/>
        </p:nvSpPr>
        <p:spPr bwMode="auto">
          <a:xfrm rot="1208389">
            <a:off x="655083" y="3499832"/>
            <a:ext cx="4775597" cy="1917739"/>
          </a:xfrm>
          <a:prstGeom prst="rightArrowCallout">
            <a:avLst>
              <a:gd name="adj1" fmla="val 25000"/>
              <a:gd name="adj2" fmla="val 25000"/>
              <a:gd name="adj3" fmla="val 25000"/>
              <a:gd name="adj4" fmla="val 7107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r>
              <a:rPr lang="fr-FR" sz="3200" b="1" dirty="0">
                <a:solidFill>
                  <a:srgbClr val="434343"/>
                </a:solidFill>
                <a:latin typeface="Arial" pitchFamily="34" charset="0"/>
                <a:ea typeface="MS PGothic" pitchFamily="34" charset="-128"/>
                <a:cs typeface="Arial" pitchFamily="34" charset="0"/>
              </a:rPr>
              <a:t>Attraits et atouts touristiques </a:t>
            </a: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9" name="Rectangle avec flèche vers la droite 18"/>
          <p:cNvSpPr/>
          <p:nvPr/>
        </p:nvSpPr>
        <p:spPr bwMode="auto">
          <a:xfrm rot="19978270">
            <a:off x="627580" y="7220298"/>
            <a:ext cx="5215652" cy="1835229"/>
          </a:xfrm>
          <a:prstGeom prst="rightArrowCallout">
            <a:avLst>
              <a:gd name="adj1" fmla="val 25000"/>
              <a:gd name="adj2" fmla="val 25000"/>
              <a:gd name="adj3" fmla="val 25000"/>
              <a:gd name="adj4" fmla="val 7339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a:spcBef>
                <a:spcPts val="945"/>
              </a:spcBef>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spcBef>
                <a:spcPts val="945"/>
              </a:spcBef>
              <a:buClr>
                <a:srgbClr val="7F7F7F"/>
              </a:buClr>
              <a:buSzPct val="94000"/>
              <a:defRPr/>
            </a:pPr>
            <a:r>
              <a:rPr lang="fr-FR" sz="3200" b="1" dirty="0">
                <a:solidFill>
                  <a:srgbClr val="434343"/>
                </a:solidFill>
                <a:latin typeface="Arial" pitchFamily="34" charset="0"/>
                <a:ea typeface="MS PGothic" pitchFamily="34" charset="-128"/>
                <a:cs typeface="Arial" pitchFamily="34" charset="0"/>
              </a:rPr>
              <a:t>Structures</a:t>
            </a:r>
            <a:r>
              <a:rPr lang="fr-FR" b="1" dirty="0">
                <a:solidFill>
                  <a:schemeClr val="bg1"/>
                </a:solidFill>
                <a:ea typeface="MS PGothic" pitchFamily="34" charset="-128"/>
                <a:cs typeface="Arial" pitchFamily="34" charset="0"/>
              </a:rPr>
              <a:t> </a:t>
            </a:r>
            <a:r>
              <a:rPr lang="fr-FR" sz="3200" b="1" dirty="0">
                <a:solidFill>
                  <a:srgbClr val="434343"/>
                </a:solidFill>
                <a:latin typeface="Arial" pitchFamily="34" charset="0"/>
                <a:ea typeface="MS PGothic" pitchFamily="34" charset="-128"/>
                <a:cs typeface="Arial" pitchFamily="34" charset="0"/>
              </a:rPr>
              <a:t>d’hébergement  </a:t>
            </a:r>
          </a:p>
          <a:p>
            <a:pPr algn="ctr">
              <a:buClr>
                <a:srgbClr val="7F7F7F"/>
              </a:buClr>
              <a:buSzPct val="94000"/>
              <a:defRPr/>
            </a:pPr>
            <a:endParaRPr lang="fr-FR" sz="3800" b="1" dirty="0">
              <a:solidFill>
                <a:schemeClr val="bg1"/>
              </a:solidFill>
              <a:ea typeface="MS PGothic" pitchFamily="34" charset="-128"/>
              <a:cs typeface="Arial" pitchFamily="34" charset="0"/>
            </a:endParaRPr>
          </a:p>
        </p:txBody>
      </p:sp>
      <p:sp>
        <p:nvSpPr>
          <p:cNvPr id="8" name="Rectangle avec flèche vers la gauche 7"/>
          <p:cNvSpPr/>
          <p:nvPr/>
        </p:nvSpPr>
        <p:spPr bwMode="auto">
          <a:xfrm rot="20345628">
            <a:off x="9163646" y="3409821"/>
            <a:ext cx="4590574" cy="1730216"/>
          </a:xfrm>
          <a:prstGeom prst="leftArrowCallout">
            <a:avLst>
              <a:gd name="adj1" fmla="val 25000"/>
              <a:gd name="adj2" fmla="val 25000"/>
              <a:gd name="adj3" fmla="val 25000"/>
              <a:gd name="adj4" fmla="val 7402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1439448" fontAlgn="auto">
              <a:lnSpc>
                <a:spcPct val="80000"/>
              </a:lnSpc>
              <a:spcBef>
                <a:spcPts val="0"/>
              </a:spcBef>
              <a:spcAft>
                <a:spcPts val="0"/>
              </a:spcAft>
              <a:buClr>
                <a:prstClr val="black">
                  <a:lumMod val="50000"/>
                  <a:lumOff val="50000"/>
                </a:prstClr>
              </a:buClr>
              <a:buSzPct val="94000"/>
              <a:defRPr/>
            </a:pPr>
            <a:r>
              <a:rPr lang="fr-FR" sz="3200" b="1" dirty="0">
                <a:solidFill>
                  <a:schemeClr val="tx2">
                    <a:lumMod val="75000"/>
                  </a:schemeClr>
                </a:solidFill>
                <a:latin typeface="Arial" pitchFamily="34" charset="0"/>
                <a:cs typeface="Arial" pitchFamily="34" charset="0"/>
              </a:rPr>
              <a:t>Infrastructures de base</a:t>
            </a:r>
          </a:p>
        </p:txBody>
      </p:sp>
      <p:sp>
        <p:nvSpPr>
          <p:cNvPr id="9" name="Rectangle avec flèche vers la gauche 8"/>
          <p:cNvSpPr/>
          <p:nvPr/>
        </p:nvSpPr>
        <p:spPr bwMode="auto">
          <a:xfrm rot="1770824">
            <a:off x="8773598" y="7122785"/>
            <a:ext cx="5335667" cy="1835229"/>
          </a:xfrm>
          <a:prstGeom prst="leftArrowCallout">
            <a:avLst>
              <a:gd name="adj1" fmla="val 25000"/>
              <a:gd name="adj2" fmla="val 25000"/>
              <a:gd name="adj3" fmla="val 25000"/>
              <a:gd name="adj4" fmla="val 7362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1439448" fontAlgn="auto">
              <a:lnSpc>
                <a:spcPct val="80000"/>
              </a:lnSpc>
              <a:spcBef>
                <a:spcPts val="0"/>
              </a:spcBef>
              <a:spcAft>
                <a:spcPts val="0"/>
              </a:spcAft>
              <a:buClr>
                <a:prstClr val="black">
                  <a:lumMod val="50000"/>
                  <a:lumOff val="50000"/>
                </a:prstClr>
              </a:buClr>
              <a:buSzPct val="94000"/>
              <a:defRPr/>
            </a:pPr>
            <a:r>
              <a:rPr lang="fr-FR" sz="3200" b="1" dirty="0">
                <a:solidFill>
                  <a:schemeClr val="tx2">
                    <a:lumMod val="75000"/>
                  </a:schemeClr>
                </a:solidFill>
                <a:latin typeface="Arial" pitchFamily="34" charset="0"/>
                <a:cs typeface="Arial" pitchFamily="34" charset="0"/>
              </a:rPr>
              <a:t>Stabilité, politique, </a:t>
            </a:r>
            <a:r>
              <a:rPr lang="fr-FR" sz="3200" b="1" dirty="0" smtClean="0">
                <a:solidFill>
                  <a:schemeClr val="tx2">
                    <a:lumMod val="75000"/>
                  </a:schemeClr>
                </a:solidFill>
                <a:latin typeface="Arial" pitchFamily="34" charset="0"/>
                <a:cs typeface="Arial" pitchFamily="34" charset="0"/>
              </a:rPr>
              <a:t>et </a:t>
            </a:r>
            <a:r>
              <a:rPr lang="fr-FR" sz="3200" b="1" dirty="0">
                <a:solidFill>
                  <a:schemeClr val="tx2">
                    <a:lumMod val="75000"/>
                  </a:schemeClr>
                </a:solidFill>
                <a:latin typeface="Arial" pitchFamily="34" charset="0"/>
                <a:cs typeface="Arial" pitchFamily="34" charset="0"/>
              </a:rPr>
              <a:t>sécuritaire</a:t>
            </a:r>
          </a:p>
        </p:txBody>
      </p:sp>
      <p:sp>
        <p:nvSpPr>
          <p:cNvPr id="12" name="Rectangle à coins arrondis 11"/>
          <p:cNvSpPr/>
          <p:nvPr/>
        </p:nvSpPr>
        <p:spPr>
          <a:xfrm>
            <a:off x="509557" y="757451"/>
            <a:ext cx="13382685" cy="967024"/>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000" b="1" dirty="0" smtClean="0">
                <a:solidFill>
                  <a:schemeClr val="accent1">
                    <a:lumMod val="75000"/>
                  </a:schemeClr>
                </a:solidFill>
                <a:latin typeface="Bookman Old Style" pitchFamily="18" charset="0"/>
                <a:cs typeface="Times New Roman" pitchFamily="18" charset="0"/>
              </a:rPr>
              <a:t>Les principales composantes du tourisme</a:t>
            </a:r>
            <a:endParaRPr lang="ar-DZ" sz="800" b="1" dirty="0">
              <a:solidFill>
                <a:schemeClr val="accent1">
                  <a:lumMod val="75000"/>
                </a:schemeClr>
              </a:solidFill>
              <a:latin typeface="Bookman Old Style" pitchFamily="18" charset="0"/>
              <a:cs typeface="Times New Roman" pitchFamily="18" charset="0"/>
            </a:endParaRPr>
          </a:p>
        </p:txBody>
      </p:sp>
    </p:spTree>
    <p:custDataLst>
      <p:tags r:id="rId1"/>
    </p:custDataLst>
    <p:extLst>
      <p:ext uri="{BB962C8B-B14F-4D97-AF65-F5344CB8AC3E}">
        <p14:creationId xmlns:p14="http://schemas.microsoft.com/office/powerpoint/2010/main" val="267057364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5205048" y="3493313"/>
            <a:ext cx="4196860" cy="4337990"/>
            <a:chOff x="3322346" y="1955252"/>
            <a:chExt cx="2664320" cy="2782835"/>
          </a:xfrm>
          <a:noFill/>
        </p:grpSpPr>
        <p:pic>
          <p:nvPicPr>
            <p:cNvPr id="17" name="Picture 16"/>
            <p:cNvPicPr>
              <a:picLocks noChangeAspect="1"/>
            </p:cNvPicPr>
            <p:nvPr/>
          </p:nvPicPr>
          <p:blipFill rotWithShape="1">
            <a:blip r:embed="rId4" cstate="print">
              <a:duotone>
                <a:schemeClr val="accent2">
                  <a:shade val="45000"/>
                  <a:satMod val="135000"/>
                </a:schemeClr>
                <a:prstClr val="white"/>
              </a:duotone>
            </a:blip>
            <a:srcRect l="8491" r="8454" b="15570"/>
            <a:stretch/>
          </p:blipFill>
          <p:spPr bwMode="auto">
            <a:xfrm>
              <a:off x="3322346" y="1955252"/>
              <a:ext cx="2664320" cy="2782835"/>
            </a:xfrm>
            <a:prstGeom prst="ellipse">
              <a:avLst/>
            </a:prstGeom>
            <a:solidFill>
              <a:srgbClr val="00B05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bwMode="auto">
            <a:xfrm>
              <a:off x="3455599" y="2949692"/>
              <a:ext cx="2296809" cy="691039"/>
            </a:xfrm>
            <a:prstGeom prst="rect">
              <a:avLst/>
            </a:prstGeom>
            <a:grpFill/>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defRPr/>
              </a:pPr>
              <a:r>
                <a:rPr lang="fr-FR" sz="3200" b="1" dirty="0" smtClean="0">
                  <a:solidFill>
                    <a:schemeClr val="accent3">
                      <a:lumMod val="60000"/>
                      <a:lumOff val="40000"/>
                    </a:schemeClr>
                  </a:solidFill>
                  <a:effectLst>
                    <a:outerShdw blurRad="38100" dist="38100" dir="2700000" algn="tl">
                      <a:srgbClr val="C0C0C0"/>
                    </a:outerShdw>
                  </a:effectLst>
                  <a:latin typeface="Arial" pitchFamily="34" charset="0"/>
                </a:rPr>
                <a:t>POTENTIALITES NATURELLES</a:t>
              </a:r>
              <a:endParaRPr lang="fr-FR" sz="3200" b="1" dirty="0">
                <a:solidFill>
                  <a:schemeClr val="bg1"/>
                </a:solidFill>
                <a:effectLst>
                  <a:outerShdw blurRad="38100" dist="38100" dir="2700000" algn="tl">
                    <a:srgbClr val="C0C0C0"/>
                  </a:outerShdw>
                </a:effectLst>
                <a:latin typeface="Arial" pitchFamily="34" charset="0"/>
              </a:endParaRPr>
            </a:p>
          </p:txBody>
        </p:sp>
      </p:grpSp>
      <p:sp>
        <p:nvSpPr>
          <p:cNvPr id="7" name="Rectangle avec flèche vers la droite 6"/>
          <p:cNvSpPr/>
          <p:nvPr/>
        </p:nvSpPr>
        <p:spPr bwMode="auto">
          <a:xfrm rot="1208389">
            <a:off x="1235757" y="2726388"/>
            <a:ext cx="4333875" cy="1917700"/>
          </a:xfrm>
          <a:prstGeom prst="rightArrowCallout">
            <a:avLst>
              <a:gd name="adj1" fmla="val 25000"/>
              <a:gd name="adj2" fmla="val 25000"/>
              <a:gd name="adj3" fmla="val 25000"/>
              <a:gd name="adj4" fmla="val 75121"/>
            </a:avLst>
          </a:prstGeom>
          <a:solidFill>
            <a:schemeClr val="accent3">
              <a:lumMod val="20000"/>
              <a:lumOff val="80000"/>
            </a:schemeClr>
          </a:solidFill>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1100" b="1" dirty="0">
              <a:solidFill>
                <a:srgbClr val="434343"/>
              </a:solidFill>
              <a:latin typeface="Arial" pitchFamily="34" charset="0"/>
              <a:ea typeface="MS PGothic" pitchFamily="34" charset="-128"/>
              <a:cs typeface="Arial" pitchFamily="34" charset="0"/>
            </a:endParaRPr>
          </a:p>
          <a:p>
            <a:pPr algn="ctr" rtl="1">
              <a:lnSpc>
                <a:spcPct val="80000"/>
              </a:lnSpc>
              <a:spcBef>
                <a:spcPct val="20000"/>
              </a:spcBef>
              <a:buClr>
                <a:schemeClr val="accent2"/>
              </a:buClr>
              <a:defRPr/>
            </a:pPr>
            <a:r>
              <a:rPr lang="fr-FR" sz="3200" b="1" dirty="0">
                <a:solidFill>
                  <a:srgbClr val="000000"/>
                </a:solidFill>
                <a:sym typeface="Wingdings" pitchFamily="2" charset="2"/>
              </a:rPr>
              <a:t>Diverses Potentialités naturelles</a:t>
            </a:r>
            <a:endParaRPr lang="fr-FR" sz="3200" b="1" dirty="0">
              <a:solidFill>
                <a:srgbClr val="000000"/>
              </a:solidFill>
            </a:endParaRPr>
          </a:p>
        </p:txBody>
      </p:sp>
      <p:sp>
        <p:nvSpPr>
          <p:cNvPr id="19" name="Rectangle avec flèche vers la droite 18"/>
          <p:cNvSpPr/>
          <p:nvPr/>
        </p:nvSpPr>
        <p:spPr bwMode="auto">
          <a:xfrm rot="19978270">
            <a:off x="1158875" y="7313613"/>
            <a:ext cx="4816475" cy="1689100"/>
          </a:xfrm>
          <a:prstGeom prst="rightArrowCallout">
            <a:avLst>
              <a:gd name="adj1" fmla="val 25000"/>
              <a:gd name="adj2" fmla="val 25000"/>
              <a:gd name="adj3" fmla="val 25000"/>
              <a:gd name="adj4" fmla="val 71502"/>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a:lnSpc>
                <a:spcPct val="80000"/>
              </a:lnSpc>
              <a:buClr>
                <a:srgbClr val="7F7F7F"/>
              </a:buClr>
              <a:buSzPct val="94000"/>
              <a:defRPr/>
            </a:pPr>
            <a:r>
              <a:rPr lang="fr-FR" sz="3200" b="1" dirty="0">
                <a:solidFill>
                  <a:srgbClr val="000000"/>
                </a:solidFill>
                <a:sym typeface="Wingdings" pitchFamily="2" charset="2"/>
              </a:rPr>
              <a:t>Sources thermales appréciables (282) </a:t>
            </a:r>
            <a:endParaRPr lang="fr-FR" sz="3200" b="1" dirty="0">
              <a:solidFill>
                <a:srgbClr val="000000"/>
              </a:solidFill>
              <a:cs typeface="Arial" pitchFamily="34" charset="0"/>
              <a:sym typeface="Wingdings" pitchFamily="2" charset="2"/>
            </a:endParaRPr>
          </a:p>
          <a:p>
            <a:pPr algn="ctr">
              <a:lnSpc>
                <a:spcPct val="80000"/>
              </a:lnSpc>
              <a:buClr>
                <a:srgbClr val="7F7F7F"/>
              </a:buClr>
              <a:buSzPct val="94000"/>
              <a:defRPr/>
            </a:pPr>
            <a:endParaRPr lang="fr-FR" sz="38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8" name="Rectangle avec flèche vers la gauche 7"/>
          <p:cNvSpPr/>
          <p:nvPr/>
        </p:nvSpPr>
        <p:spPr bwMode="auto">
          <a:xfrm rot="20345628">
            <a:off x="9036050" y="2967038"/>
            <a:ext cx="3873500" cy="1730375"/>
          </a:xfrm>
          <a:prstGeom prst="leftArrowCallout">
            <a:avLst>
              <a:gd name="adj1" fmla="val 25000"/>
              <a:gd name="adj2" fmla="val 25000"/>
              <a:gd name="adj3" fmla="val 25000"/>
              <a:gd name="adj4" fmla="val 74024"/>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00"/>
                </a:solidFill>
                <a:sym typeface="Wingdings" pitchFamily="2" charset="2"/>
              </a:rPr>
              <a:t>Climat  modéré</a:t>
            </a:r>
          </a:p>
        </p:txBody>
      </p:sp>
      <p:sp>
        <p:nvSpPr>
          <p:cNvPr id="9" name="Rectangle avec flèche vers la gauche 8"/>
          <p:cNvSpPr/>
          <p:nvPr/>
        </p:nvSpPr>
        <p:spPr bwMode="auto">
          <a:xfrm rot="1770824">
            <a:off x="8782050" y="7081838"/>
            <a:ext cx="4141788" cy="1735137"/>
          </a:xfrm>
          <a:prstGeom prst="leftArrowCallout">
            <a:avLst>
              <a:gd name="adj1" fmla="val 25000"/>
              <a:gd name="adj2" fmla="val 25000"/>
              <a:gd name="adj3" fmla="val 25000"/>
              <a:gd name="adj4" fmla="val 72671"/>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smtClean="0">
                <a:solidFill>
                  <a:srgbClr val="000000"/>
                </a:solidFill>
                <a:sym typeface="Wingdings" pitchFamily="2" charset="2"/>
              </a:rPr>
              <a:t>Proximité </a:t>
            </a:r>
            <a:r>
              <a:rPr lang="fr-FR" sz="3200" b="1" dirty="0">
                <a:solidFill>
                  <a:srgbClr val="000000"/>
                </a:solidFill>
                <a:sym typeface="Wingdings" pitchFamily="2" charset="2"/>
              </a:rPr>
              <a:t>des marchés </a:t>
            </a:r>
            <a:r>
              <a:rPr lang="fr-FR" sz="3200" b="1" dirty="0" smtClean="0">
                <a:solidFill>
                  <a:srgbClr val="000000"/>
                </a:solidFill>
                <a:sym typeface="Wingdings" pitchFamily="2" charset="2"/>
              </a:rPr>
              <a:t>émetteurs</a:t>
            </a:r>
            <a:endParaRPr lang="fr-FR" sz="3200" b="1" dirty="0">
              <a:solidFill>
                <a:srgbClr val="000000"/>
              </a:solidFill>
              <a:sym typeface="Wingdings" pitchFamily="2" charset="2"/>
            </a:endParaRPr>
          </a:p>
        </p:txBody>
      </p:sp>
      <p:sp>
        <p:nvSpPr>
          <p:cNvPr id="12" name="Rectangle avec flèche vers la gauche 11"/>
          <p:cNvSpPr/>
          <p:nvPr/>
        </p:nvSpPr>
        <p:spPr bwMode="auto">
          <a:xfrm>
            <a:off x="9217124" y="4921250"/>
            <a:ext cx="4968551" cy="1835150"/>
          </a:xfrm>
          <a:prstGeom prst="leftArrowCallout">
            <a:avLst>
              <a:gd name="adj1" fmla="val 25000"/>
              <a:gd name="adj2" fmla="val 25000"/>
              <a:gd name="adj3" fmla="val 25000"/>
              <a:gd name="adj4" fmla="val 75378"/>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B26314"/>
                </a:solidFill>
                <a:sym typeface="Wingdings" pitchFamily="2" charset="2"/>
              </a:rPr>
              <a:t>Bande côtière </a:t>
            </a:r>
            <a:r>
              <a:rPr lang="fr-FR" sz="3200" b="1" dirty="0">
                <a:solidFill>
                  <a:srgbClr val="000000"/>
                </a:solidFill>
                <a:sym typeface="Wingdings" pitchFamily="2" charset="2"/>
              </a:rPr>
              <a:t>riche et variée, </a:t>
            </a:r>
            <a:r>
              <a:rPr lang="fr-FR" sz="3200" b="1" dirty="0" smtClean="0">
                <a:solidFill>
                  <a:srgbClr val="000000"/>
                </a:solidFill>
                <a:sym typeface="Wingdings" pitchFamily="2" charset="2"/>
              </a:rPr>
              <a:t>qualité </a:t>
            </a:r>
            <a:r>
              <a:rPr lang="fr-FR" sz="3200" b="1" dirty="0">
                <a:solidFill>
                  <a:srgbClr val="000000"/>
                </a:solidFill>
                <a:sym typeface="Wingdings" pitchFamily="2" charset="2"/>
              </a:rPr>
              <a:t>écologique appréciable  </a:t>
            </a:r>
          </a:p>
        </p:txBody>
      </p:sp>
      <p:sp>
        <p:nvSpPr>
          <p:cNvPr id="15" name="Rectangle avec flèche vers la droite 14"/>
          <p:cNvSpPr/>
          <p:nvPr/>
        </p:nvSpPr>
        <p:spPr bwMode="auto">
          <a:xfrm>
            <a:off x="501508" y="4921249"/>
            <a:ext cx="4888135" cy="2135609"/>
          </a:xfrm>
          <a:prstGeom prst="rightArrowCallout">
            <a:avLst>
              <a:gd name="adj1" fmla="val 25000"/>
              <a:gd name="adj2" fmla="val 25000"/>
              <a:gd name="adj3" fmla="val 25000"/>
              <a:gd name="adj4" fmla="val 73564"/>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rtl="1">
              <a:lnSpc>
                <a:spcPct val="80000"/>
              </a:lnSpc>
              <a:spcBef>
                <a:spcPct val="20000"/>
              </a:spcBef>
              <a:buClr>
                <a:schemeClr val="accent2"/>
              </a:buClr>
              <a:defRPr/>
            </a:pPr>
            <a:r>
              <a:rPr lang="fr-FR" sz="3200" b="1" dirty="0" smtClean="0">
                <a:solidFill>
                  <a:srgbClr val="000000"/>
                </a:solidFill>
                <a:sym typeface="Wingdings" pitchFamily="2" charset="2"/>
              </a:rPr>
              <a:t>Image </a:t>
            </a:r>
            <a:r>
              <a:rPr lang="fr-FR" sz="3200" b="1" dirty="0">
                <a:solidFill>
                  <a:srgbClr val="000000"/>
                </a:solidFill>
                <a:sym typeface="Wingdings" pitchFamily="2" charset="2"/>
              </a:rPr>
              <a:t>qualitative </a:t>
            </a:r>
            <a:r>
              <a:rPr lang="fr-FR" sz="3200" b="1" dirty="0" smtClean="0">
                <a:solidFill>
                  <a:srgbClr val="000000"/>
                </a:solidFill>
                <a:sym typeface="Wingdings" pitchFamily="2" charset="2"/>
              </a:rPr>
              <a:t>du </a:t>
            </a:r>
            <a:r>
              <a:rPr lang="fr-FR" sz="3200" b="1" dirty="0">
                <a:solidFill>
                  <a:srgbClr val="000000"/>
                </a:solidFill>
                <a:sym typeface="Wingdings" pitchFamily="2" charset="2"/>
              </a:rPr>
              <a:t>tourisme </a:t>
            </a:r>
            <a:r>
              <a:rPr lang="fr-FR" sz="3200" b="1" dirty="0" smtClean="0">
                <a:solidFill>
                  <a:srgbClr val="B26314"/>
                </a:solidFill>
                <a:sym typeface="Wingdings" pitchFamily="2" charset="2"/>
              </a:rPr>
              <a:t>Saharien</a:t>
            </a:r>
            <a:r>
              <a:rPr lang="fr-FR" sz="3200" b="1" dirty="0" smtClean="0">
                <a:solidFill>
                  <a:srgbClr val="000000"/>
                </a:solidFill>
                <a:sym typeface="Wingdings" pitchFamily="2" charset="2"/>
              </a:rPr>
              <a:t> à l’</a:t>
            </a:r>
            <a:r>
              <a:rPr lang="fr-FR" sz="3200" b="1" dirty="0">
                <a:solidFill>
                  <a:srgbClr val="000000"/>
                </a:solidFill>
                <a:sym typeface="Wingdings" pitchFamily="2" charset="2"/>
              </a:rPr>
              <a:t>é</a:t>
            </a:r>
            <a:r>
              <a:rPr lang="fr-FR" sz="3200" b="1" dirty="0" smtClean="0">
                <a:solidFill>
                  <a:srgbClr val="000000"/>
                </a:solidFill>
                <a:sym typeface="Wingdings" pitchFamily="2" charset="2"/>
              </a:rPr>
              <a:t>chelle </a:t>
            </a:r>
            <a:r>
              <a:rPr lang="fr-FR" sz="3200" b="1" dirty="0">
                <a:solidFill>
                  <a:srgbClr val="000000"/>
                </a:solidFill>
                <a:sym typeface="Wingdings" pitchFamily="2" charset="2"/>
              </a:rPr>
              <a:t>internationale</a:t>
            </a:r>
            <a:endParaRPr lang="fr-FR" sz="3200" b="1" dirty="0">
              <a:solidFill>
                <a:srgbClr val="000000"/>
              </a:solidFill>
              <a:cs typeface="Arial" pitchFamily="34" charset="0"/>
              <a:sym typeface="Wingdings" pitchFamily="2" charset="2"/>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6" name="Rectangle avec flèche vers la droite 15"/>
          <p:cNvSpPr/>
          <p:nvPr/>
        </p:nvSpPr>
        <p:spPr bwMode="auto">
          <a:xfrm rot="16200000">
            <a:off x="5724351" y="6876876"/>
            <a:ext cx="3240435" cy="4608512"/>
          </a:xfrm>
          <a:prstGeom prst="rightArrowCallout">
            <a:avLst>
              <a:gd name="adj1" fmla="val 25000"/>
              <a:gd name="adj2" fmla="val 25000"/>
              <a:gd name="adj3" fmla="val 25000"/>
              <a:gd name="adj4" fmla="val 52745"/>
            </a:avLst>
          </a:prstGeom>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800" b="1" dirty="0" smtClean="0">
              <a:solidFill>
                <a:srgbClr val="000000"/>
              </a:solidFill>
              <a:sym typeface="Wingdings" pitchFamily="2" charset="2"/>
            </a:endParaRPr>
          </a:p>
          <a:p>
            <a:pPr algn="ctr">
              <a:lnSpc>
                <a:spcPct val="80000"/>
              </a:lnSpc>
              <a:buClr>
                <a:srgbClr val="7F7F7F"/>
              </a:buClr>
              <a:buSzPct val="94000"/>
              <a:defRPr/>
            </a:pPr>
            <a:r>
              <a:rPr lang="fr-FR" sz="3800" b="1" dirty="0" smtClean="0">
                <a:solidFill>
                  <a:srgbClr val="000000"/>
                </a:solidFill>
                <a:sym typeface="Wingdings" pitchFamily="2" charset="2"/>
              </a:rPr>
              <a:t>P</a:t>
            </a:r>
            <a:r>
              <a:rPr lang="fr-FR" sz="3200" b="1" dirty="0" smtClean="0">
                <a:solidFill>
                  <a:srgbClr val="000000"/>
                </a:solidFill>
                <a:sym typeface="Wingdings" pitchFamily="2" charset="2"/>
              </a:rPr>
              <a:t>ositionnement dans </a:t>
            </a:r>
            <a:r>
              <a:rPr lang="fr-FR" sz="3200" b="1" dirty="0">
                <a:solidFill>
                  <a:srgbClr val="000000"/>
                </a:solidFill>
                <a:sym typeface="Wingdings" pitchFamily="2" charset="2"/>
              </a:rPr>
              <a:t>le bassin méditerranéen</a:t>
            </a:r>
          </a:p>
          <a:p>
            <a:pPr algn="ctr">
              <a:lnSpc>
                <a:spcPct val="80000"/>
              </a:lnSpc>
              <a:buClr>
                <a:srgbClr val="7F7F7F"/>
              </a:buClr>
              <a:buSzPct val="94000"/>
              <a:defRPr/>
            </a:pPr>
            <a:r>
              <a:rPr lang="fr-FR" sz="3200" b="1" dirty="0">
                <a:solidFill>
                  <a:srgbClr val="000000"/>
                </a:solidFill>
                <a:sym typeface="Wingdings" pitchFamily="2" charset="2"/>
              </a:rPr>
              <a:t>classé 1</a:t>
            </a:r>
            <a:r>
              <a:rPr lang="fr-FR" sz="3200" b="1" baseline="30000" dirty="0">
                <a:solidFill>
                  <a:srgbClr val="000000"/>
                </a:solidFill>
                <a:sym typeface="Wingdings" pitchFamily="2" charset="2"/>
              </a:rPr>
              <a:t>ère</a:t>
            </a:r>
            <a:r>
              <a:rPr lang="fr-FR" sz="3200" b="1" dirty="0">
                <a:solidFill>
                  <a:srgbClr val="000000"/>
                </a:solidFill>
                <a:sym typeface="Wingdings" pitchFamily="2" charset="2"/>
              </a:rPr>
              <a:t> destination touristique  mondiale.</a:t>
            </a:r>
            <a:endParaRPr lang="fr-FR" sz="3200" b="1" dirty="0">
              <a:solidFill>
                <a:srgbClr val="000000"/>
              </a:solidFill>
              <a:cs typeface="Arial" pitchFamily="34" charset="0"/>
              <a:sym typeface="Wingdings" pitchFamily="2" charset="2"/>
            </a:endParaRPr>
          </a:p>
          <a:p>
            <a:pPr algn="ctr">
              <a:lnSpc>
                <a:spcPct val="80000"/>
              </a:lnSpc>
              <a:buClr>
                <a:srgbClr val="7F7F7F"/>
              </a:buClr>
              <a:buSzPct val="94000"/>
              <a:defRPr/>
            </a:pPr>
            <a:endParaRPr lang="fr-FR" sz="38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8" name="Rectangle avec flèche vers la droite 17"/>
          <p:cNvSpPr/>
          <p:nvPr/>
        </p:nvSpPr>
        <p:spPr bwMode="auto">
          <a:xfrm rot="16200000" flipH="1">
            <a:off x="6345238" y="265113"/>
            <a:ext cx="1849438" cy="4608513"/>
          </a:xfrm>
          <a:prstGeom prst="rightArrowCallout">
            <a:avLst>
              <a:gd name="adj1" fmla="val 25000"/>
              <a:gd name="adj2" fmla="val 25000"/>
              <a:gd name="adj3" fmla="val 25000"/>
              <a:gd name="adj4" fmla="val 63050"/>
            </a:avLst>
          </a:prstGeom>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1400" b="1" dirty="0">
              <a:solidFill>
                <a:srgbClr val="000000"/>
              </a:solidFill>
              <a:sym typeface="Wingdings" pitchFamily="2" charset="2"/>
            </a:endParaRPr>
          </a:p>
          <a:p>
            <a:pPr algn="ctr">
              <a:lnSpc>
                <a:spcPct val="80000"/>
              </a:lnSpc>
              <a:buClr>
                <a:srgbClr val="7F7F7F"/>
              </a:buClr>
              <a:buSzPct val="94000"/>
              <a:defRPr/>
            </a:pPr>
            <a:r>
              <a:rPr lang="fr-FR" sz="3200" b="1" dirty="0">
                <a:solidFill>
                  <a:srgbClr val="000000"/>
                </a:solidFill>
                <a:sym typeface="Wingdings" pitchFamily="2" charset="2"/>
              </a:rPr>
              <a:t>Patrimoine culturel, religieux et historique</a:t>
            </a: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21" name="Rectangle à coins arrondis 20"/>
          <p:cNvSpPr/>
          <p:nvPr/>
        </p:nvSpPr>
        <p:spPr>
          <a:xfrm>
            <a:off x="648172" y="75"/>
            <a:ext cx="13382685"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3600" b="1" dirty="0" smtClean="0">
                <a:solidFill>
                  <a:schemeClr val="accent3">
                    <a:lumMod val="75000"/>
                  </a:schemeClr>
                </a:solidFill>
                <a:latin typeface="Bookman Old Style" pitchFamily="18" charset="0"/>
                <a:cs typeface="Times New Roman" pitchFamily="18" charset="0"/>
              </a:rPr>
              <a:t>Forces (Atouts</a:t>
            </a:r>
            <a:r>
              <a:rPr lang="fr-FR" sz="3600" b="1" dirty="0">
                <a:solidFill>
                  <a:schemeClr val="accent3">
                    <a:lumMod val="75000"/>
                  </a:schemeClr>
                </a:solidFill>
                <a:latin typeface="Bookman Old Style" pitchFamily="18" charset="0"/>
                <a:cs typeface="Times New Roman" pitchFamily="18" charset="0"/>
              </a:rPr>
              <a:t>) </a:t>
            </a:r>
            <a:r>
              <a:rPr lang="fr-FR" sz="3600" b="1" dirty="0">
                <a:solidFill>
                  <a:schemeClr val="accent1">
                    <a:lumMod val="75000"/>
                  </a:schemeClr>
                </a:solidFill>
                <a:latin typeface="Bookman Old Style" pitchFamily="18" charset="0"/>
                <a:cs typeface="Times New Roman" pitchFamily="18" charset="0"/>
              </a:rPr>
              <a:t>: potentialités naturelles </a:t>
            </a:r>
            <a:r>
              <a:rPr lang="fr-FR" sz="3600" b="1" dirty="0" smtClean="0">
                <a:solidFill>
                  <a:schemeClr val="accent1">
                    <a:lumMod val="75000"/>
                  </a:schemeClr>
                </a:solidFill>
                <a:latin typeface="Bookman Old Style" pitchFamily="18" charset="0"/>
                <a:cs typeface="Times New Roman" pitchFamily="18" charset="0"/>
              </a:rPr>
              <a:t>et </a:t>
            </a:r>
            <a:r>
              <a:rPr lang="fr-FR" sz="3600" b="1" dirty="0">
                <a:solidFill>
                  <a:schemeClr val="accent1">
                    <a:lumMod val="75000"/>
                  </a:schemeClr>
                </a:solidFill>
                <a:latin typeface="Bookman Old Style" pitchFamily="18" charset="0"/>
                <a:cs typeface="Times New Roman" pitchFamily="18" charset="0"/>
              </a:rPr>
              <a:t>composantes touristiques </a:t>
            </a:r>
          </a:p>
        </p:txBody>
      </p:sp>
    </p:spTree>
    <p:custDataLst>
      <p:tags r:id="rId1"/>
    </p:custData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5210357" y="3509603"/>
            <a:ext cx="4196860" cy="4337990"/>
            <a:chOff x="3322346" y="1955252"/>
            <a:chExt cx="2664320" cy="2782835"/>
          </a:xfrm>
          <a:noFill/>
        </p:grpSpPr>
        <p:pic>
          <p:nvPicPr>
            <p:cNvPr id="17" name="Picture 16"/>
            <p:cNvPicPr>
              <a:picLocks noChangeAspect="1"/>
            </p:cNvPicPr>
            <p:nvPr/>
          </p:nvPicPr>
          <p:blipFill rotWithShape="1">
            <a:blip r:embed="rId4" cstate="print">
              <a:duotone>
                <a:schemeClr val="accent2">
                  <a:shade val="45000"/>
                  <a:satMod val="135000"/>
                </a:schemeClr>
                <a:prstClr val="white"/>
              </a:duotone>
            </a:blip>
            <a:srcRect l="8491" r="8454" b="15570"/>
            <a:stretch/>
          </p:blipFill>
          <p:spPr bwMode="auto">
            <a:xfrm>
              <a:off x="3322346" y="1955252"/>
              <a:ext cx="2664320" cy="2782835"/>
            </a:xfrm>
            <a:prstGeom prst="ellipse">
              <a:avLst/>
            </a:prstGeom>
            <a:solidFill>
              <a:srgbClr val="00B05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bwMode="auto">
            <a:xfrm>
              <a:off x="3497581" y="2939242"/>
              <a:ext cx="2296809" cy="770015"/>
            </a:xfrm>
            <a:prstGeom prst="rect">
              <a:avLst/>
            </a:prstGeom>
            <a:grpFill/>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defRPr/>
              </a:pPr>
              <a:r>
                <a:rPr lang="fr-FR" sz="3600" b="1" dirty="0" smtClean="0">
                  <a:solidFill>
                    <a:schemeClr val="accent3">
                      <a:lumMod val="60000"/>
                      <a:lumOff val="40000"/>
                    </a:schemeClr>
                  </a:solidFill>
                  <a:effectLst>
                    <a:outerShdw blurRad="38100" dist="38100" dir="2700000" algn="tl">
                      <a:srgbClr val="C0C0C0"/>
                    </a:outerShdw>
                  </a:effectLst>
                  <a:latin typeface="Arial" pitchFamily="34" charset="0"/>
                </a:rPr>
                <a:t>LES GRANDES REALISATIONS</a:t>
              </a:r>
              <a:endParaRPr lang="fr-FR" sz="3600" b="1" dirty="0">
                <a:solidFill>
                  <a:schemeClr val="bg1"/>
                </a:solidFill>
                <a:effectLst>
                  <a:outerShdw blurRad="38100" dist="38100" dir="2700000" algn="tl">
                    <a:srgbClr val="C0C0C0"/>
                  </a:outerShdw>
                </a:effectLst>
                <a:latin typeface="Arial" pitchFamily="34" charset="0"/>
              </a:endParaRPr>
            </a:p>
          </p:txBody>
        </p:sp>
      </p:grpSp>
      <p:sp>
        <p:nvSpPr>
          <p:cNvPr id="7" name="Rectangle avec flèche vers la droite 6"/>
          <p:cNvSpPr/>
          <p:nvPr/>
        </p:nvSpPr>
        <p:spPr bwMode="auto">
          <a:xfrm rot="1208389">
            <a:off x="1039813" y="2903538"/>
            <a:ext cx="4533900" cy="1917700"/>
          </a:xfrm>
          <a:prstGeom prst="rightArrowCallout">
            <a:avLst>
              <a:gd name="adj1" fmla="val 25000"/>
              <a:gd name="adj2" fmla="val 25000"/>
              <a:gd name="adj3" fmla="val 25000"/>
              <a:gd name="adj4" fmla="val 72930"/>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1100" b="1" dirty="0">
              <a:solidFill>
                <a:srgbClr val="434343"/>
              </a:solidFill>
              <a:latin typeface="Arial" pitchFamily="34" charset="0"/>
              <a:ea typeface="MS PGothic" pitchFamily="34" charset="-128"/>
              <a:cs typeface="Arial" pitchFamily="34" charset="0"/>
            </a:endParaRPr>
          </a:p>
          <a:p>
            <a:pPr algn="ctr" rtl="1">
              <a:lnSpc>
                <a:spcPct val="80000"/>
              </a:lnSpc>
              <a:spcBef>
                <a:spcPct val="20000"/>
              </a:spcBef>
              <a:buClr>
                <a:schemeClr val="accent2"/>
              </a:buClr>
              <a:defRPr/>
            </a:pPr>
            <a:r>
              <a:rPr lang="fr-FR" sz="3200" b="1" dirty="0">
                <a:solidFill>
                  <a:srgbClr val="000000"/>
                </a:solidFill>
                <a:sym typeface="Wingdings" pitchFamily="2" charset="2"/>
              </a:rPr>
              <a:t>Autoroute </a:t>
            </a:r>
            <a:r>
              <a:rPr lang="fr-FR" sz="3200" b="1" dirty="0" smtClean="0">
                <a:solidFill>
                  <a:srgbClr val="000000"/>
                </a:solidFill>
                <a:sym typeface="Wingdings" pitchFamily="2" charset="2"/>
              </a:rPr>
              <a:t>     Est-Ouest</a:t>
            </a:r>
            <a:endParaRPr lang="fr-FR" sz="3200" b="1" dirty="0">
              <a:solidFill>
                <a:srgbClr val="000000"/>
              </a:solidFill>
            </a:endParaRPr>
          </a:p>
        </p:txBody>
      </p:sp>
      <p:sp>
        <p:nvSpPr>
          <p:cNvPr id="19" name="Rectangle avec flèche vers la droite 18"/>
          <p:cNvSpPr/>
          <p:nvPr/>
        </p:nvSpPr>
        <p:spPr bwMode="auto">
          <a:xfrm rot="19978270">
            <a:off x="730250" y="7434263"/>
            <a:ext cx="5270500" cy="1665287"/>
          </a:xfrm>
          <a:prstGeom prst="rightArrowCallout">
            <a:avLst>
              <a:gd name="adj1" fmla="val 25000"/>
              <a:gd name="adj2" fmla="val 25000"/>
              <a:gd name="adj3" fmla="val 25000"/>
              <a:gd name="adj4" fmla="val 68609"/>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a:lnSpc>
                <a:spcPct val="80000"/>
              </a:lnSpc>
              <a:buClr>
                <a:srgbClr val="7F7F7F"/>
              </a:buClr>
              <a:buSzPct val="94000"/>
              <a:defRPr/>
            </a:pPr>
            <a:r>
              <a:rPr lang="fr-FR" sz="3200" b="1" dirty="0">
                <a:solidFill>
                  <a:srgbClr val="000000"/>
                </a:solidFill>
                <a:sym typeface="Wingdings" pitchFamily="2" charset="2"/>
              </a:rPr>
              <a:t>Modernisation et extension des  </a:t>
            </a:r>
            <a:r>
              <a:rPr lang="fr-FR" sz="3200" b="1" dirty="0" smtClean="0">
                <a:solidFill>
                  <a:srgbClr val="000000"/>
                </a:solidFill>
                <a:sym typeface="Wingdings" pitchFamily="2" charset="2"/>
              </a:rPr>
              <a:t>aéroports</a:t>
            </a:r>
            <a:endParaRPr lang="fr-FR" sz="3200" b="1" dirty="0">
              <a:solidFill>
                <a:srgbClr val="000000"/>
              </a:solidFill>
              <a:sym typeface="Wingdings" pitchFamily="2" charset="2"/>
            </a:endParaRPr>
          </a:p>
          <a:p>
            <a:pPr algn="ctr">
              <a:lnSpc>
                <a:spcPct val="80000"/>
              </a:lnSpc>
              <a:buClr>
                <a:srgbClr val="7F7F7F"/>
              </a:buClr>
              <a:buSzPct val="94000"/>
              <a:defRPr/>
            </a:pPr>
            <a:endParaRPr lang="fr-FR" sz="3200" b="1" dirty="0">
              <a:solidFill>
                <a:srgbClr val="000000"/>
              </a:solidFill>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8" name="Rectangle avec flèche vers la gauche 7"/>
          <p:cNvSpPr/>
          <p:nvPr/>
        </p:nvSpPr>
        <p:spPr bwMode="auto">
          <a:xfrm rot="20345628">
            <a:off x="9013825" y="2832100"/>
            <a:ext cx="4719638" cy="1730375"/>
          </a:xfrm>
          <a:prstGeom prst="leftArrowCallout">
            <a:avLst>
              <a:gd name="adj1" fmla="val 25000"/>
              <a:gd name="adj2" fmla="val 25000"/>
              <a:gd name="adj3" fmla="val 25000"/>
              <a:gd name="adj4" fmla="val 74024"/>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00"/>
                </a:solidFill>
                <a:sym typeface="Wingdings" pitchFamily="2" charset="2"/>
              </a:rPr>
              <a:t>Les barrages et transfert d’eau vers le sud</a:t>
            </a:r>
          </a:p>
        </p:txBody>
      </p:sp>
      <p:sp>
        <p:nvSpPr>
          <p:cNvPr id="9" name="Rectangle avec flèche vers la gauche 8"/>
          <p:cNvSpPr/>
          <p:nvPr/>
        </p:nvSpPr>
        <p:spPr bwMode="auto">
          <a:xfrm rot="1770824">
            <a:off x="8755063" y="7254875"/>
            <a:ext cx="4768850" cy="1698625"/>
          </a:xfrm>
          <a:prstGeom prst="leftArrowCallout">
            <a:avLst>
              <a:gd name="adj1" fmla="val 25000"/>
              <a:gd name="adj2" fmla="val 25000"/>
              <a:gd name="adj3" fmla="val 25000"/>
              <a:gd name="adj4" fmla="val 74899"/>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00"/>
                </a:solidFill>
                <a:sym typeface="Wingdings" pitchFamily="2" charset="2"/>
              </a:rPr>
              <a:t>Stations de dessalement d’eaux de mer</a:t>
            </a:r>
          </a:p>
        </p:txBody>
      </p:sp>
      <p:sp>
        <p:nvSpPr>
          <p:cNvPr id="12" name="Rectangle avec flèche vers la gauche 11"/>
          <p:cNvSpPr/>
          <p:nvPr/>
        </p:nvSpPr>
        <p:spPr bwMode="auto">
          <a:xfrm>
            <a:off x="9407525" y="4938713"/>
            <a:ext cx="4224338" cy="1835150"/>
          </a:xfrm>
          <a:prstGeom prst="leftArrowCallout">
            <a:avLst>
              <a:gd name="adj1" fmla="val 25000"/>
              <a:gd name="adj2" fmla="val 25000"/>
              <a:gd name="adj3" fmla="val 25000"/>
              <a:gd name="adj4" fmla="val 73622"/>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00"/>
                </a:solidFill>
                <a:sym typeface="Wingdings" pitchFamily="2" charset="2"/>
              </a:rPr>
              <a:t>Stations de production d’électricité</a:t>
            </a:r>
          </a:p>
        </p:txBody>
      </p:sp>
      <p:sp>
        <p:nvSpPr>
          <p:cNvPr id="15" name="Rectangle avec flèche vers la droite 14"/>
          <p:cNvSpPr/>
          <p:nvPr/>
        </p:nvSpPr>
        <p:spPr bwMode="auto">
          <a:xfrm>
            <a:off x="432149" y="5114925"/>
            <a:ext cx="4820890" cy="1917700"/>
          </a:xfrm>
          <a:prstGeom prst="rightArrowCallout">
            <a:avLst>
              <a:gd name="adj1" fmla="val 25000"/>
              <a:gd name="adj2" fmla="val 25000"/>
              <a:gd name="adj3" fmla="val 25000"/>
              <a:gd name="adj4" fmla="val 76915"/>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rtl="1">
              <a:lnSpc>
                <a:spcPct val="80000"/>
              </a:lnSpc>
              <a:spcBef>
                <a:spcPct val="20000"/>
              </a:spcBef>
              <a:buClr>
                <a:schemeClr val="accent2"/>
              </a:buClr>
              <a:defRPr/>
            </a:pPr>
            <a:r>
              <a:rPr lang="fr-FR" sz="3200" b="1" dirty="0" smtClean="0">
                <a:solidFill>
                  <a:srgbClr val="000000"/>
                </a:solidFill>
                <a:sym typeface="Wingdings" pitchFamily="2" charset="2"/>
              </a:rPr>
              <a:t>Présence </a:t>
            </a:r>
            <a:r>
              <a:rPr lang="fr-FR" sz="3200" b="1" dirty="0">
                <a:solidFill>
                  <a:srgbClr val="000000"/>
                </a:solidFill>
                <a:sym typeface="Wingdings" pitchFamily="2" charset="2"/>
              </a:rPr>
              <a:t>de lignes de chemins de </a:t>
            </a:r>
            <a:r>
              <a:rPr lang="fr-FR" sz="3200" b="1" dirty="0" smtClean="0">
                <a:solidFill>
                  <a:srgbClr val="000000"/>
                </a:solidFill>
                <a:sym typeface="Wingdings" pitchFamily="2" charset="2"/>
              </a:rPr>
              <a:t>fer tramway et </a:t>
            </a:r>
            <a:r>
              <a:rPr lang="fr-FR" sz="3200" b="1" dirty="0" err="1" smtClean="0">
                <a:solidFill>
                  <a:srgbClr val="000000"/>
                </a:solidFill>
                <a:sym typeface="Wingdings" pitchFamily="2" charset="2"/>
              </a:rPr>
              <a:t>metro</a:t>
            </a:r>
            <a:endParaRPr lang="fr-FR" sz="3200" b="1" dirty="0" smtClean="0">
              <a:solidFill>
                <a:srgbClr val="000000"/>
              </a:solidFill>
              <a:cs typeface="Arial" pitchFamily="34" charset="0"/>
              <a:sym typeface="Wingdings" pitchFamily="2" charset="2"/>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4" name="Rectangle avec flèche vers la droite 13"/>
          <p:cNvSpPr/>
          <p:nvPr/>
        </p:nvSpPr>
        <p:spPr bwMode="auto">
          <a:xfrm rot="16200000">
            <a:off x="6261100" y="6775450"/>
            <a:ext cx="1981200" cy="4197350"/>
          </a:xfrm>
          <a:prstGeom prst="rightArrowCallout">
            <a:avLst>
              <a:gd name="adj1" fmla="val 25000"/>
              <a:gd name="adj2" fmla="val 25000"/>
              <a:gd name="adj3" fmla="val 25000"/>
              <a:gd name="adj4" fmla="val 52745"/>
            </a:avLst>
          </a:prstGeom>
          <a:solidFill>
            <a:schemeClr val="accent3">
              <a:lumMod val="20000"/>
              <a:lumOff val="80000"/>
            </a:schemeClr>
          </a:solidFill>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rtl="1">
              <a:lnSpc>
                <a:spcPct val="80000"/>
              </a:lnSpc>
              <a:spcBef>
                <a:spcPct val="20000"/>
              </a:spcBef>
              <a:buClr>
                <a:schemeClr val="accent2"/>
              </a:buClr>
              <a:buSzPct val="94000"/>
              <a:tabLst>
                <a:tab pos="557213" algn="l"/>
                <a:tab pos="996950" algn="l"/>
              </a:tabLst>
              <a:defRPr/>
            </a:pPr>
            <a:r>
              <a:rPr lang="fr-FR" sz="3200" b="1" dirty="0">
                <a:solidFill>
                  <a:srgbClr val="000000"/>
                </a:solidFill>
                <a:sym typeface="Wingdings" pitchFamily="2" charset="2"/>
              </a:rPr>
              <a:t>Grandes </a:t>
            </a:r>
            <a:r>
              <a:rPr lang="fr-FR" sz="3200" b="1" dirty="0" smtClean="0">
                <a:solidFill>
                  <a:srgbClr val="000000"/>
                </a:solidFill>
                <a:sym typeface="Wingdings" pitchFamily="2" charset="2"/>
              </a:rPr>
              <a:t>métropoles </a:t>
            </a:r>
            <a:r>
              <a:rPr lang="fr-FR" sz="3200" b="1" dirty="0">
                <a:solidFill>
                  <a:srgbClr val="000000"/>
                </a:solidFill>
                <a:sym typeface="Wingdings" pitchFamily="2" charset="2"/>
              </a:rPr>
              <a:t>urbaines</a:t>
            </a:r>
          </a:p>
          <a:p>
            <a:pPr algn="ctr">
              <a:lnSpc>
                <a:spcPct val="80000"/>
              </a:lnSpc>
              <a:buClr>
                <a:srgbClr val="7F7F7F"/>
              </a:buClr>
              <a:buSzPct val="94000"/>
              <a:defRPr/>
            </a:pPr>
            <a:endParaRPr lang="fr-FR" sz="38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6" name="Rectangle avec flèche vers la droite 15"/>
          <p:cNvSpPr/>
          <p:nvPr/>
        </p:nvSpPr>
        <p:spPr bwMode="auto">
          <a:xfrm rot="16200000" flipH="1">
            <a:off x="6489700" y="592138"/>
            <a:ext cx="1638300" cy="4197350"/>
          </a:xfrm>
          <a:prstGeom prst="rightArrowCallout">
            <a:avLst>
              <a:gd name="adj1" fmla="val 25000"/>
              <a:gd name="adj2" fmla="val 25000"/>
              <a:gd name="adj3" fmla="val 25000"/>
              <a:gd name="adj4" fmla="val 52745"/>
            </a:avLst>
          </a:prstGeom>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a:lnSpc>
                <a:spcPct val="80000"/>
              </a:lnSpc>
              <a:buClr>
                <a:srgbClr val="7F7F7F"/>
              </a:buClr>
              <a:buSzPct val="94000"/>
              <a:defRPr/>
            </a:pPr>
            <a:r>
              <a:rPr lang="fr-FR" sz="3200" b="1" dirty="0">
                <a:solidFill>
                  <a:srgbClr val="000000"/>
                </a:solidFill>
                <a:sym typeface="Wingdings" pitchFamily="2" charset="2"/>
              </a:rPr>
              <a:t>Plusieurs ports </a:t>
            </a:r>
          </a:p>
          <a:p>
            <a:pPr algn="ctr">
              <a:lnSpc>
                <a:spcPct val="80000"/>
              </a:lnSpc>
              <a:buClr>
                <a:srgbClr val="7F7F7F"/>
              </a:buClr>
              <a:buSzPct val="94000"/>
              <a:defRPr/>
            </a:pPr>
            <a:endParaRPr lang="fr-FR" sz="38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8" name="Rectangle à coins arrondis 17"/>
          <p:cNvSpPr/>
          <p:nvPr/>
        </p:nvSpPr>
        <p:spPr>
          <a:xfrm>
            <a:off x="648172" y="352083"/>
            <a:ext cx="13382685" cy="888800"/>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3600" b="1" dirty="0" smtClean="0">
                <a:solidFill>
                  <a:schemeClr val="accent3">
                    <a:lumMod val="75000"/>
                  </a:schemeClr>
                </a:solidFill>
                <a:latin typeface="Bookman Old Style" pitchFamily="18" charset="0"/>
                <a:cs typeface="Times New Roman" pitchFamily="18" charset="0"/>
              </a:rPr>
              <a:t>Forces </a:t>
            </a:r>
            <a:r>
              <a:rPr lang="fr-FR" sz="3600" b="1" dirty="0">
                <a:solidFill>
                  <a:schemeClr val="accent3">
                    <a:lumMod val="75000"/>
                  </a:schemeClr>
                </a:solidFill>
                <a:latin typeface="Bookman Old Style" pitchFamily="18" charset="0"/>
                <a:cs typeface="Times New Roman" pitchFamily="18" charset="0"/>
              </a:rPr>
              <a:t>(Atouts) </a:t>
            </a:r>
            <a:r>
              <a:rPr lang="fr-FR" sz="3600" b="1" dirty="0">
                <a:solidFill>
                  <a:schemeClr val="accent1">
                    <a:lumMod val="75000"/>
                  </a:schemeClr>
                </a:solidFill>
                <a:latin typeface="Bookman Old Style" pitchFamily="18" charset="0"/>
                <a:cs typeface="Times New Roman" pitchFamily="18" charset="0"/>
              </a:rPr>
              <a:t>: potentialités </a:t>
            </a:r>
            <a:r>
              <a:rPr lang="fr-FR" sz="3600" b="1" dirty="0" smtClean="0">
                <a:solidFill>
                  <a:schemeClr val="accent1">
                    <a:lumMod val="75000"/>
                  </a:schemeClr>
                </a:solidFill>
                <a:latin typeface="Bookman Old Style" pitchFamily="18" charset="0"/>
                <a:cs typeface="Times New Roman" pitchFamily="18" charset="0"/>
              </a:rPr>
              <a:t>construites</a:t>
            </a:r>
            <a:endParaRPr lang="fr-FR" sz="3600" b="1" dirty="0">
              <a:solidFill>
                <a:schemeClr val="accent1">
                  <a:lumMod val="75000"/>
                </a:schemeClr>
              </a:solidFill>
              <a:latin typeface="Bookman Old Style"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5129198" y="3400411"/>
            <a:ext cx="4196860" cy="4337990"/>
            <a:chOff x="3270823" y="1885205"/>
            <a:chExt cx="2664320" cy="2782835"/>
          </a:xfrm>
          <a:noFill/>
        </p:grpSpPr>
        <p:pic>
          <p:nvPicPr>
            <p:cNvPr id="17" name="Picture 16"/>
            <p:cNvPicPr>
              <a:picLocks noChangeAspect="1"/>
            </p:cNvPicPr>
            <p:nvPr/>
          </p:nvPicPr>
          <p:blipFill rotWithShape="1">
            <a:blip r:embed="rId4" cstate="print">
              <a:duotone>
                <a:schemeClr val="accent2">
                  <a:shade val="45000"/>
                  <a:satMod val="135000"/>
                </a:schemeClr>
                <a:prstClr val="white"/>
              </a:duotone>
            </a:blip>
            <a:srcRect l="8491" r="8454" b="15570"/>
            <a:stretch/>
          </p:blipFill>
          <p:spPr bwMode="auto">
            <a:xfrm>
              <a:off x="3270823" y="1885205"/>
              <a:ext cx="2664320" cy="2782835"/>
            </a:xfrm>
            <a:prstGeom prst="ellipse">
              <a:avLst/>
            </a:prstGeom>
            <a:solidFill>
              <a:srgbClr val="00B05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bwMode="auto">
            <a:xfrm>
              <a:off x="3452229" y="3122553"/>
              <a:ext cx="2296809" cy="454111"/>
            </a:xfrm>
            <a:prstGeom prst="rect">
              <a:avLst/>
            </a:prstGeom>
            <a:grpFill/>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defRPr/>
              </a:pPr>
              <a:r>
                <a:rPr lang="fr-FR" sz="4000" b="1" dirty="0" smtClean="0">
                  <a:solidFill>
                    <a:schemeClr val="accent3">
                      <a:lumMod val="60000"/>
                      <a:lumOff val="40000"/>
                    </a:schemeClr>
                  </a:solidFill>
                  <a:effectLst>
                    <a:outerShdw blurRad="38100" dist="38100" dir="2700000" algn="tl">
                      <a:srgbClr val="C0C0C0"/>
                    </a:outerShdw>
                  </a:effectLst>
                  <a:latin typeface="Arial" pitchFamily="34" charset="0"/>
                </a:rPr>
                <a:t>FAIBLESSES</a:t>
              </a:r>
              <a:endParaRPr lang="fr-FR" sz="4000" b="1" dirty="0">
                <a:solidFill>
                  <a:schemeClr val="bg1"/>
                </a:solidFill>
                <a:effectLst>
                  <a:outerShdw blurRad="38100" dist="38100" dir="2700000" algn="tl">
                    <a:srgbClr val="C0C0C0"/>
                  </a:outerShdw>
                </a:effectLst>
                <a:latin typeface="Arial" pitchFamily="34" charset="0"/>
              </a:endParaRPr>
            </a:p>
          </p:txBody>
        </p:sp>
      </p:grpSp>
      <p:sp>
        <p:nvSpPr>
          <p:cNvPr id="7" name="Rectangle avec flèche vers la droite 6"/>
          <p:cNvSpPr/>
          <p:nvPr/>
        </p:nvSpPr>
        <p:spPr bwMode="auto">
          <a:xfrm rot="1208389">
            <a:off x="303224" y="2773831"/>
            <a:ext cx="5293775" cy="1917700"/>
          </a:xfrm>
          <a:prstGeom prst="rightArrowCallout">
            <a:avLst>
              <a:gd name="adj1" fmla="val 25000"/>
              <a:gd name="adj2" fmla="val 25000"/>
              <a:gd name="adj3" fmla="val 25000"/>
              <a:gd name="adj4" fmla="val 79985"/>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marL="539750" indent="-539750" algn="ctr" rtl="1">
              <a:lnSpc>
                <a:spcPct val="80000"/>
              </a:lnSpc>
              <a:spcBef>
                <a:spcPct val="20000"/>
              </a:spcBef>
              <a:buClr>
                <a:schemeClr val="accent2"/>
              </a:buClr>
              <a:tabLst>
                <a:tab pos="557213" algn="l"/>
                <a:tab pos="996950" algn="l"/>
              </a:tabLst>
              <a:defRPr/>
            </a:pPr>
            <a:r>
              <a:rPr lang="fr-FR" sz="3200" b="1" dirty="0">
                <a:solidFill>
                  <a:srgbClr val="000066"/>
                </a:solidFill>
                <a:sym typeface="Wingdings" pitchFamily="2" charset="2"/>
              </a:rPr>
              <a:t>Absence de visibilité des produits et manque de services</a:t>
            </a:r>
            <a:endParaRPr lang="fr-FR" sz="3200" b="1" dirty="0">
              <a:solidFill>
                <a:srgbClr val="000066"/>
              </a:solidFill>
            </a:endParaRPr>
          </a:p>
        </p:txBody>
      </p:sp>
      <p:sp>
        <p:nvSpPr>
          <p:cNvPr id="19" name="Rectangle avec flèche vers la droite 18"/>
          <p:cNvSpPr/>
          <p:nvPr/>
        </p:nvSpPr>
        <p:spPr bwMode="auto">
          <a:xfrm rot="19978270">
            <a:off x="399853" y="7513182"/>
            <a:ext cx="5620472" cy="1665287"/>
          </a:xfrm>
          <a:prstGeom prst="rightArrowCallout">
            <a:avLst>
              <a:gd name="adj1" fmla="val 25000"/>
              <a:gd name="adj2" fmla="val 25000"/>
              <a:gd name="adj3" fmla="val 25000"/>
              <a:gd name="adj4" fmla="val 75887"/>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a:lnSpc>
                <a:spcPct val="80000"/>
              </a:lnSpc>
              <a:buClr>
                <a:srgbClr val="7F7F7F"/>
              </a:buClr>
              <a:buSzPct val="94000"/>
              <a:defRPr/>
            </a:pPr>
            <a:r>
              <a:rPr lang="fr-FR" sz="3200" b="1" dirty="0">
                <a:solidFill>
                  <a:srgbClr val="000066"/>
                </a:solidFill>
              </a:rPr>
              <a:t>non utilisation des nouvelles technologies par les ATV</a:t>
            </a:r>
          </a:p>
          <a:p>
            <a:pPr algn="ctr">
              <a:lnSpc>
                <a:spcPct val="80000"/>
              </a:lnSpc>
              <a:buClr>
                <a:srgbClr val="7F7F7F"/>
              </a:buClr>
              <a:buSzPct val="94000"/>
              <a:defRPr/>
            </a:pPr>
            <a:endParaRPr lang="fr-FR" sz="3200" b="1" dirty="0">
              <a:solidFill>
                <a:srgbClr val="000066"/>
              </a:solidFill>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8" name="Rectangle avec flèche vers la gauche 7"/>
          <p:cNvSpPr/>
          <p:nvPr/>
        </p:nvSpPr>
        <p:spPr bwMode="auto">
          <a:xfrm rot="20345628">
            <a:off x="8987517" y="2839187"/>
            <a:ext cx="4435475" cy="1730375"/>
          </a:xfrm>
          <a:prstGeom prst="leftArrowCallout">
            <a:avLst>
              <a:gd name="adj1" fmla="val 25000"/>
              <a:gd name="adj2" fmla="val 25000"/>
              <a:gd name="adj3" fmla="val 25000"/>
              <a:gd name="adj4" fmla="val 79717"/>
            </a:avLst>
          </a:prstGeom>
          <a:solidFill>
            <a:schemeClr val="accent3">
              <a:lumMod val="20000"/>
              <a:lumOff val="80000"/>
            </a:schemeClr>
          </a:solidFill>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66"/>
                </a:solidFill>
              </a:rPr>
              <a:t>Marketing insuffisant de la destination Algérie</a:t>
            </a:r>
            <a:endParaRPr lang="fr-FR" sz="3200" b="1" dirty="0">
              <a:solidFill>
                <a:srgbClr val="339966"/>
              </a:solidFill>
              <a:cs typeface="Arial" pitchFamily="34" charset="0"/>
              <a:sym typeface="Wingdings" pitchFamily="2" charset="2"/>
            </a:endParaRPr>
          </a:p>
        </p:txBody>
      </p:sp>
      <p:sp>
        <p:nvSpPr>
          <p:cNvPr id="9" name="Rectangle avec flèche vers la gauche 8"/>
          <p:cNvSpPr/>
          <p:nvPr/>
        </p:nvSpPr>
        <p:spPr bwMode="auto">
          <a:xfrm rot="1770824">
            <a:off x="8462017" y="7496514"/>
            <a:ext cx="4768850" cy="1698625"/>
          </a:xfrm>
          <a:prstGeom prst="leftArrowCallout">
            <a:avLst>
              <a:gd name="adj1" fmla="val 25000"/>
              <a:gd name="adj2" fmla="val 25000"/>
              <a:gd name="adj3" fmla="val 25000"/>
              <a:gd name="adj4" fmla="val 74899"/>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66"/>
                </a:solidFill>
              </a:rPr>
              <a:t>Sous utilisation des TIC</a:t>
            </a:r>
            <a:endParaRPr lang="fr-FR" sz="3200" b="1" dirty="0">
              <a:solidFill>
                <a:srgbClr val="000066"/>
              </a:solidFill>
              <a:sym typeface="Wingdings" pitchFamily="2" charset="2"/>
            </a:endParaRPr>
          </a:p>
        </p:txBody>
      </p:sp>
      <p:sp>
        <p:nvSpPr>
          <p:cNvPr id="12" name="Rectangle avec flèche vers la gauche 11"/>
          <p:cNvSpPr/>
          <p:nvPr/>
        </p:nvSpPr>
        <p:spPr bwMode="auto">
          <a:xfrm>
            <a:off x="9326058" y="4938713"/>
            <a:ext cx="4643594" cy="2093912"/>
          </a:xfrm>
          <a:prstGeom prst="leftArrowCallout">
            <a:avLst>
              <a:gd name="adj1" fmla="val 25000"/>
              <a:gd name="adj2" fmla="val 25000"/>
              <a:gd name="adj3" fmla="val 25000"/>
              <a:gd name="adj4" fmla="val 79727"/>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rtl="1">
              <a:lnSpc>
                <a:spcPct val="80000"/>
              </a:lnSpc>
              <a:spcBef>
                <a:spcPct val="20000"/>
              </a:spcBef>
              <a:buClr>
                <a:schemeClr val="accent2"/>
              </a:buClr>
              <a:tabLst>
                <a:tab pos="557213" algn="l"/>
                <a:tab pos="996950" algn="l"/>
              </a:tabLst>
              <a:defRPr/>
            </a:pPr>
            <a:r>
              <a:rPr lang="fr-FR" sz="3200" b="1" dirty="0">
                <a:solidFill>
                  <a:srgbClr val="000066"/>
                </a:solidFill>
              </a:rPr>
              <a:t>Insuffisance de structures d’accueil de standards international</a:t>
            </a:r>
            <a:endParaRPr lang="fr-FR" sz="3200" b="1" dirty="0">
              <a:solidFill>
                <a:srgbClr val="FF0000"/>
              </a:solidFill>
              <a:cs typeface="Arial" pitchFamily="34" charset="0"/>
              <a:sym typeface="Wingdings" pitchFamily="2" charset="2"/>
            </a:endParaRPr>
          </a:p>
        </p:txBody>
      </p:sp>
      <p:sp>
        <p:nvSpPr>
          <p:cNvPr id="15" name="Rectangle avec flèche vers la droite 14"/>
          <p:cNvSpPr/>
          <p:nvPr/>
        </p:nvSpPr>
        <p:spPr bwMode="auto">
          <a:xfrm>
            <a:off x="134923" y="5114925"/>
            <a:ext cx="5118115" cy="1917700"/>
          </a:xfrm>
          <a:prstGeom prst="rightArrowCallout">
            <a:avLst>
              <a:gd name="adj1" fmla="val 25000"/>
              <a:gd name="adj2" fmla="val 25000"/>
              <a:gd name="adj3" fmla="val 25000"/>
              <a:gd name="adj4" fmla="val 77798"/>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rtl="1">
              <a:lnSpc>
                <a:spcPct val="80000"/>
              </a:lnSpc>
              <a:spcBef>
                <a:spcPct val="20000"/>
              </a:spcBef>
              <a:buClr>
                <a:schemeClr val="accent2"/>
              </a:buClr>
              <a:defRPr/>
            </a:pPr>
            <a:r>
              <a:rPr lang="fr-FR" sz="3200" b="1" dirty="0">
                <a:solidFill>
                  <a:srgbClr val="000066"/>
                </a:solidFill>
              </a:rPr>
              <a:t>Inefficacité des institutions et services bancaires</a:t>
            </a: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4" name="Rectangle avec flèche vers la droite 13"/>
          <p:cNvSpPr/>
          <p:nvPr/>
        </p:nvSpPr>
        <p:spPr bwMode="auto">
          <a:xfrm rot="16200000">
            <a:off x="5825331" y="6704013"/>
            <a:ext cx="2895601" cy="4897437"/>
          </a:xfrm>
          <a:prstGeom prst="rightArrowCallout">
            <a:avLst>
              <a:gd name="adj1" fmla="val 25000"/>
              <a:gd name="adj2" fmla="val 25000"/>
              <a:gd name="adj3" fmla="val 25000"/>
              <a:gd name="adj4" fmla="val 61652"/>
            </a:avLst>
          </a:prstGeom>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rtl="1">
              <a:spcBef>
                <a:spcPct val="25000"/>
              </a:spcBef>
              <a:defRPr/>
            </a:pPr>
            <a:r>
              <a:rPr lang="fr-FR" sz="3200" b="1" dirty="0">
                <a:solidFill>
                  <a:srgbClr val="000066"/>
                </a:solidFill>
              </a:rPr>
              <a:t>Manque de qualification des professionnels du tourisme</a:t>
            </a:r>
            <a:endParaRPr lang="fr-FR" sz="3200" b="1" dirty="0">
              <a:solidFill>
                <a:srgbClr val="FF0000"/>
              </a:solidFill>
              <a:cs typeface="Arial" pitchFamily="34" charset="0"/>
            </a:endParaRPr>
          </a:p>
          <a:p>
            <a:pPr algn="ctr">
              <a:lnSpc>
                <a:spcPct val="80000"/>
              </a:lnSpc>
              <a:buClr>
                <a:srgbClr val="7F7F7F"/>
              </a:buClr>
              <a:buSzPct val="94000"/>
              <a:defRPr/>
            </a:pPr>
            <a:endParaRPr lang="fr-FR" sz="38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6" name="Rectangle avec flèche vers la droite 15"/>
          <p:cNvSpPr/>
          <p:nvPr/>
        </p:nvSpPr>
        <p:spPr bwMode="auto">
          <a:xfrm rot="16200000" flipH="1">
            <a:off x="6278987" y="575839"/>
            <a:ext cx="2059725" cy="4197350"/>
          </a:xfrm>
          <a:prstGeom prst="rightArrowCallout">
            <a:avLst>
              <a:gd name="adj1" fmla="val 25000"/>
              <a:gd name="adj2" fmla="val 25000"/>
              <a:gd name="adj3" fmla="val 25000"/>
              <a:gd name="adj4" fmla="val 68437"/>
            </a:avLst>
          </a:prstGeom>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rtl="1">
              <a:lnSpc>
                <a:spcPct val="80000"/>
              </a:lnSpc>
              <a:spcBef>
                <a:spcPct val="20000"/>
              </a:spcBef>
              <a:buClr>
                <a:schemeClr val="accent2"/>
              </a:buClr>
              <a:defRPr/>
            </a:pPr>
            <a:r>
              <a:rPr lang="fr-FR" sz="3200" b="1" dirty="0">
                <a:solidFill>
                  <a:srgbClr val="000066"/>
                </a:solidFill>
              </a:rPr>
              <a:t>Moyens de transport et de communication insuffisants</a:t>
            </a: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8" name="Rectangle à coins arrondis 17"/>
          <p:cNvSpPr/>
          <p:nvPr/>
        </p:nvSpPr>
        <p:spPr>
          <a:xfrm>
            <a:off x="429039" y="403842"/>
            <a:ext cx="13382685" cy="888800"/>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3600" b="1" dirty="0" smtClean="0">
                <a:solidFill>
                  <a:schemeClr val="accent3">
                    <a:lumMod val="75000"/>
                  </a:schemeClr>
                </a:solidFill>
                <a:latin typeface="Bookman Old Style" pitchFamily="18" charset="0"/>
                <a:cs typeface="Times New Roman" pitchFamily="18" charset="0"/>
              </a:rPr>
              <a:t>Faiblesses (Freins</a:t>
            </a:r>
            <a:r>
              <a:rPr lang="fr-FR" sz="3600" b="1" dirty="0">
                <a:solidFill>
                  <a:schemeClr val="accent3">
                    <a:lumMod val="75000"/>
                  </a:schemeClr>
                </a:solidFill>
                <a:latin typeface="Bookman Old Style" pitchFamily="18" charset="0"/>
                <a:cs typeface="Times New Roman" pitchFamily="18" charset="0"/>
              </a:rPr>
              <a:t>) </a:t>
            </a:r>
            <a:r>
              <a:rPr lang="fr-FR" sz="3600" b="1" dirty="0">
                <a:solidFill>
                  <a:schemeClr val="accent1">
                    <a:lumMod val="75000"/>
                  </a:schemeClr>
                </a:solidFill>
                <a:latin typeface="Bookman Old Style" pitchFamily="18" charset="0"/>
                <a:cs typeface="Times New Roman" pitchFamily="18" charset="0"/>
              </a:rPr>
              <a:t>: </a:t>
            </a:r>
            <a:r>
              <a:rPr lang="fr-FR" sz="3600" b="1" dirty="0" smtClean="0">
                <a:solidFill>
                  <a:schemeClr val="accent1">
                    <a:lumMod val="75000"/>
                  </a:schemeClr>
                </a:solidFill>
                <a:latin typeface="Bookman Old Style" pitchFamily="18" charset="0"/>
                <a:cs typeface="Times New Roman" pitchFamily="18" charset="0"/>
              </a:rPr>
              <a:t>obstacles pour le tourisme </a:t>
            </a:r>
            <a:endParaRPr lang="fr-FR" sz="3600" b="1" dirty="0">
              <a:solidFill>
                <a:schemeClr val="accent1">
                  <a:lumMod val="75000"/>
                </a:schemeClr>
              </a:solidFill>
              <a:latin typeface="Bookman Old Style"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20242" y="1466130"/>
            <a:ext cx="11001022" cy="190571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400" b="1" dirty="0" smtClean="0">
                <a:solidFill>
                  <a:srgbClr val="376092"/>
                </a:solidFill>
                <a:latin typeface="Bookman Old Style" pitchFamily="18" charset="0"/>
                <a:cs typeface="Times New Roman" pitchFamily="18" charset="0"/>
              </a:rPr>
              <a:t>La relance du tourisme en Algérie; </a:t>
            </a:r>
            <a:r>
              <a:rPr lang="fr-FR" sz="4400" b="1" dirty="0" smtClean="0">
                <a:solidFill>
                  <a:schemeClr val="accent3">
                    <a:lumMod val="75000"/>
                  </a:schemeClr>
                </a:solidFill>
                <a:latin typeface="Bookman Old Style" pitchFamily="18" charset="0"/>
                <a:cs typeface="Times New Roman" pitchFamily="18" charset="0"/>
              </a:rPr>
              <a:t>Quelle stratégie?</a:t>
            </a:r>
            <a:endParaRPr lang="fr-FR" sz="4400" b="1" dirty="0">
              <a:solidFill>
                <a:schemeClr val="accent3">
                  <a:lumMod val="75000"/>
                </a:schemeClr>
              </a:solidFill>
              <a:latin typeface="Bookman Old Style" pitchFamily="18" charset="0"/>
              <a:cs typeface="Times New Roman" pitchFamily="18" charset="0"/>
            </a:endParaRPr>
          </a:p>
        </p:txBody>
      </p:sp>
      <p:pic>
        <p:nvPicPr>
          <p:cNvPr id="26629" name="Picture 2" descr="G:\3D\003cf560d0c7b48fe9fe4ee340dc049a_XL.jpg"/>
          <p:cNvPicPr>
            <a:picLocks noChangeAspect="1" noChangeArrowheads="1"/>
          </p:cNvPicPr>
          <p:nvPr/>
        </p:nvPicPr>
        <p:blipFill>
          <a:blip r:embed="rId2" cstate="print"/>
          <a:srcRect/>
          <a:stretch>
            <a:fillRect/>
          </a:stretch>
        </p:blipFill>
        <p:spPr bwMode="auto">
          <a:xfrm>
            <a:off x="1914525" y="3816350"/>
            <a:ext cx="1100137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509557" y="366331"/>
            <a:ext cx="13382685" cy="1749265"/>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000" b="1" dirty="0" smtClean="0">
                <a:solidFill>
                  <a:schemeClr val="accent1">
                    <a:lumMod val="75000"/>
                  </a:schemeClr>
                </a:solidFill>
                <a:latin typeface="Bookman Old Style" pitchFamily="18" charset="0"/>
                <a:cs typeface="Times New Roman" pitchFamily="18" charset="0"/>
              </a:rPr>
              <a:t>La mise en œuvre du </a:t>
            </a:r>
            <a:r>
              <a:rPr lang="fr-FR" sz="4000" b="1" dirty="0" smtClean="0">
                <a:solidFill>
                  <a:schemeClr val="accent3">
                    <a:lumMod val="75000"/>
                  </a:schemeClr>
                </a:solidFill>
                <a:latin typeface="Bookman Old Style" pitchFamily="18" charset="0"/>
                <a:cs typeface="Times New Roman" pitchFamily="18" charset="0"/>
              </a:rPr>
              <a:t>SDAT-2030</a:t>
            </a:r>
            <a:r>
              <a:rPr lang="fr-FR" sz="4000" b="1" dirty="0" smtClean="0">
                <a:solidFill>
                  <a:schemeClr val="accent1">
                    <a:lumMod val="75000"/>
                  </a:schemeClr>
                </a:solidFill>
                <a:latin typeface="Bookman Old Style" pitchFamily="18" charset="0"/>
                <a:cs typeface="Times New Roman" pitchFamily="18" charset="0"/>
              </a:rPr>
              <a:t> repose principalement</a:t>
            </a:r>
            <a:r>
              <a:rPr lang="fr-FR" sz="800" b="1" dirty="0" smtClean="0">
                <a:solidFill>
                  <a:schemeClr val="accent1">
                    <a:lumMod val="75000"/>
                  </a:schemeClr>
                </a:solidFill>
                <a:latin typeface="Bookman Old Style" pitchFamily="18" charset="0"/>
                <a:cs typeface="Times New Roman" pitchFamily="18" charset="0"/>
              </a:rPr>
              <a:t> </a:t>
            </a:r>
            <a:r>
              <a:rPr lang="fr-FR" sz="4000" b="1" dirty="0" smtClean="0">
                <a:solidFill>
                  <a:schemeClr val="accent1">
                    <a:lumMod val="75000"/>
                  </a:schemeClr>
                </a:solidFill>
                <a:latin typeface="Bookman Old Style" pitchFamily="18" charset="0"/>
                <a:cs typeface="Times New Roman" pitchFamily="18" charset="0"/>
              </a:rPr>
              <a:t>sur cinq (05) dynamiques</a:t>
            </a:r>
            <a:endParaRPr lang="ar-DZ" sz="800" b="1" dirty="0">
              <a:solidFill>
                <a:schemeClr val="accent1">
                  <a:lumMod val="75000"/>
                </a:schemeClr>
              </a:solidFill>
              <a:latin typeface="Bookman Old Style" pitchFamily="18" charset="0"/>
              <a:cs typeface="Times New Roman" pitchFamily="18" charset="0"/>
            </a:endParaRPr>
          </a:p>
        </p:txBody>
      </p:sp>
      <p:sp>
        <p:nvSpPr>
          <p:cNvPr id="29" name="Text Box 2"/>
          <p:cNvSpPr txBox="1">
            <a:spLocks noChangeArrowheads="1"/>
          </p:cNvSpPr>
          <p:nvPr/>
        </p:nvSpPr>
        <p:spPr bwMode="auto">
          <a:xfrm>
            <a:off x="764194" y="2592363"/>
            <a:ext cx="1739900" cy="794398"/>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defPPr>
              <a:defRPr lang="en-US"/>
            </a:defPPr>
            <a:lvl1pPr algn="ctr" rtl="1">
              <a:spcAft>
                <a:spcPts val="1000"/>
              </a:spcAft>
              <a:buFont typeface="Arial" pitchFamily="34" charset="0"/>
              <a:buNone/>
              <a:defRPr sz="3600" b="1">
                <a:solidFill>
                  <a:srgbClr val="376092"/>
                </a:solidFill>
                <a:latin typeface="Arial" pitchFamily="34" charset="0"/>
                <a:cs typeface="Arial" pitchFamily="34" charset="0"/>
              </a:defRPr>
            </a:lvl1pPr>
          </a:lstStyle>
          <a:p>
            <a:r>
              <a:rPr lang="fr-FR" sz="4800" dirty="0" smtClean="0"/>
              <a:t>1</a:t>
            </a:r>
            <a:endParaRPr lang="fr-FR" sz="4800" dirty="0"/>
          </a:p>
        </p:txBody>
      </p:sp>
      <p:sp>
        <p:nvSpPr>
          <p:cNvPr id="30" name="Text Box 3"/>
          <p:cNvSpPr txBox="1">
            <a:spLocks noChangeArrowheads="1"/>
          </p:cNvSpPr>
          <p:nvPr/>
        </p:nvSpPr>
        <p:spPr bwMode="auto">
          <a:xfrm>
            <a:off x="3528492" y="2448347"/>
            <a:ext cx="10297144" cy="1130309"/>
          </a:xfrm>
          <a:prstGeom prst="rect">
            <a:avLst/>
          </a:prstGeom>
          <a:solidFill>
            <a:srgbClr val="00A84C"/>
          </a:solidFill>
          <a:ln w="38100">
            <a:solidFill>
              <a:srgbClr val="F2F2F2"/>
            </a:solidFill>
            <a:miter lim="800000"/>
            <a:headEnd/>
            <a:tailEnd/>
          </a:ln>
          <a:effectLst>
            <a:outerShdw dist="28398" dir="3806097" algn="ctr" rotWithShape="0">
              <a:srgbClr val="243F60">
                <a:alpha val="50000"/>
              </a:srgbClr>
            </a:outerShdw>
          </a:effectLst>
        </p:spPr>
        <p:txBody>
          <a:bodyPr lIns="144018" tIns="72009" rIns="144018" bIns="72009">
            <a:spAutoFit/>
          </a:bodyPr>
          <a:lstStyle>
            <a:defPPr>
              <a:defRPr lang="en-US"/>
            </a:defPPr>
            <a:lvl1pPr algn="r" rtl="1">
              <a:defRPr sz="4400" b="1">
                <a:solidFill>
                  <a:srgbClr val="FFFFFF"/>
                </a:solidFill>
                <a:latin typeface="Calibri" pitchFamily="34" charset="0"/>
                <a:cs typeface="Arial" pitchFamily="34"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fr-FR" sz="3200" dirty="0"/>
              <a:t>LE PLAN DESTINATION ALGÉRIE :</a:t>
            </a:r>
          </a:p>
          <a:p>
            <a:pPr algn="l"/>
            <a:r>
              <a:rPr lang="fr-FR" sz="3200" dirty="0"/>
              <a:t>Valorisation de la nouvelle  image de la Destination Algérie</a:t>
            </a:r>
          </a:p>
        </p:txBody>
      </p:sp>
      <p:sp>
        <p:nvSpPr>
          <p:cNvPr id="32" name="Text Box 2"/>
          <p:cNvSpPr txBox="1">
            <a:spLocks noChangeArrowheads="1"/>
          </p:cNvSpPr>
          <p:nvPr/>
        </p:nvSpPr>
        <p:spPr bwMode="auto">
          <a:xfrm>
            <a:off x="779265" y="4329288"/>
            <a:ext cx="1739900" cy="727187"/>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defPPr>
              <a:defRPr lang="en-US"/>
            </a:defPPr>
            <a:lvl1pPr algn="ctr" rtl="1">
              <a:spcAft>
                <a:spcPts val="1000"/>
              </a:spcAft>
              <a:buFont typeface="Arial" pitchFamily="34" charset="0"/>
              <a:buNone/>
              <a:defRPr sz="3600" b="1">
                <a:solidFill>
                  <a:srgbClr val="376092"/>
                </a:solidFill>
                <a:latin typeface="Arial" pitchFamily="34" charset="0"/>
                <a:cs typeface="Arial" pitchFamily="34" charset="0"/>
              </a:defRPr>
            </a:lvl1pPr>
          </a:lstStyle>
          <a:p>
            <a:r>
              <a:rPr lang="fr-FR" sz="4800" dirty="0"/>
              <a:t>2</a:t>
            </a:r>
          </a:p>
        </p:txBody>
      </p:sp>
      <p:sp>
        <p:nvSpPr>
          <p:cNvPr id="33" name="Text Box 3"/>
          <p:cNvSpPr txBox="1">
            <a:spLocks noChangeArrowheads="1"/>
          </p:cNvSpPr>
          <p:nvPr/>
        </p:nvSpPr>
        <p:spPr bwMode="auto">
          <a:xfrm>
            <a:off x="3522142" y="3932392"/>
            <a:ext cx="10297144" cy="1684307"/>
          </a:xfrm>
          <a:prstGeom prst="rect">
            <a:avLst/>
          </a:prstGeom>
          <a:solidFill>
            <a:srgbClr val="00A84C"/>
          </a:solidFill>
          <a:ln w="38100">
            <a:solidFill>
              <a:srgbClr val="F2F2F2"/>
            </a:solidFill>
            <a:miter lim="800000"/>
            <a:headEnd/>
            <a:tailEnd/>
          </a:ln>
          <a:effectLst>
            <a:outerShdw dist="28398" dir="3806097" algn="ctr" rotWithShape="0">
              <a:srgbClr val="243F60">
                <a:alpha val="50000"/>
              </a:srgbClr>
            </a:outerShdw>
          </a:effectLst>
        </p:spPr>
        <p:txBody>
          <a:bodyPr lIns="144018" tIns="72009" rIns="144018" bIns="72009">
            <a:spAutoFit/>
          </a:bodyPr>
          <a:lstStyle>
            <a:defPPr>
              <a:defRPr lang="en-US"/>
            </a:defPPr>
            <a:lvl1pPr algn="r" rtl="1">
              <a:defRPr sz="4400" b="1">
                <a:solidFill>
                  <a:srgbClr val="FFFFFF"/>
                </a:solidFill>
                <a:latin typeface="Calibri" pitchFamily="34" charset="0"/>
                <a:cs typeface="Arial" pitchFamily="34"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fr-FR" sz="3200" dirty="0"/>
              <a:t>L</a:t>
            </a:r>
            <a:r>
              <a:rPr lang="fr-FR" sz="3200" dirty="0" smtClean="0"/>
              <a:t>E </a:t>
            </a:r>
            <a:r>
              <a:rPr lang="fr-FR" sz="3200" dirty="0"/>
              <a:t>PLAN QUALITE TOURISME </a:t>
            </a:r>
            <a:r>
              <a:rPr lang="fr-FR" sz="3200" dirty="0" smtClean="0"/>
              <a:t>( </a:t>
            </a:r>
            <a:r>
              <a:rPr lang="fr-FR" sz="3200" dirty="0"/>
              <a:t>PQT </a:t>
            </a:r>
            <a:r>
              <a:rPr lang="fr-FR" sz="3200" dirty="0" smtClean="0"/>
              <a:t>)</a:t>
            </a:r>
            <a:r>
              <a:rPr lang="fr-FR" sz="3200" dirty="0"/>
              <a:t> </a:t>
            </a:r>
            <a:r>
              <a:rPr lang="fr-FR" sz="3200" dirty="0" smtClean="0"/>
              <a:t>: </a:t>
            </a:r>
          </a:p>
          <a:p>
            <a:pPr algn="l"/>
            <a:r>
              <a:rPr lang="fr-FR" sz="3200" dirty="0" smtClean="0"/>
              <a:t>Une </a:t>
            </a:r>
            <a:r>
              <a:rPr lang="fr-FR" sz="3200" dirty="0"/>
              <a:t>réponse volontaire et structurante pour l’offre touristique Algérienne</a:t>
            </a:r>
          </a:p>
        </p:txBody>
      </p:sp>
      <p:sp>
        <p:nvSpPr>
          <p:cNvPr id="35" name="Text Box 2"/>
          <p:cNvSpPr txBox="1">
            <a:spLocks noChangeArrowheads="1"/>
          </p:cNvSpPr>
          <p:nvPr/>
        </p:nvSpPr>
        <p:spPr bwMode="auto">
          <a:xfrm>
            <a:off x="785615" y="6385788"/>
            <a:ext cx="1739900" cy="815087"/>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defPPr>
              <a:defRPr lang="en-US"/>
            </a:defPPr>
            <a:lvl1pPr algn="ctr" rtl="1">
              <a:spcAft>
                <a:spcPts val="1000"/>
              </a:spcAft>
              <a:buFont typeface="Arial" pitchFamily="34" charset="0"/>
              <a:buNone/>
              <a:defRPr sz="3600" b="1">
                <a:solidFill>
                  <a:srgbClr val="376092"/>
                </a:solidFill>
                <a:latin typeface="Arial" pitchFamily="34" charset="0"/>
                <a:cs typeface="Arial" pitchFamily="34" charset="0"/>
              </a:defRPr>
            </a:lvl1pPr>
          </a:lstStyle>
          <a:p>
            <a:r>
              <a:rPr lang="fr-FR" sz="4800" dirty="0"/>
              <a:t>3</a:t>
            </a:r>
          </a:p>
        </p:txBody>
      </p:sp>
      <p:sp>
        <p:nvSpPr>
          <p:cNvPr id="36" name="Text Box 3"/>
          <p:cNvSpPr txBox="1">
            <a:spLocks noChangeArrowheads="1"/>
          </p:cNvSpPr>
          <p:nvPr/>
        </p:nvSpPr>
        <p:spPr bwMode="auto">
          <a:xfrm>
            <a:off x="3528492" y="6010171"/>
            <a:ext cx="10297144" cy="1622752"/>
          </a:xfrm>
          <a:prstGeom prst="rect">
            <a:avLst/>
          </a:prstGeom>
          <a:solidFill>
            <a:srgbClr val="00A84C"/>
          </a:solidFill>
          <a:ln w="38100">
            <a:solidFill>
              <a:srgbClr val="F2F2F2"/>
            </a:solidFill>
            <a:miter lim="800000"/>
            <a:headEnd/>
            <a:tailEnd/>
          </a:ln>
          <a:effectLst>
            <a:outerShdw dist="28398" dir="3806097" algn="ctr" rotWithShape="0">
              <a:srgbClr val="243F60">
                <a:alpha val="50000"/>
              </a:srgbClr>
            </a:outerShdw>
          </a:effectLst>
        </p:spPr>
        <p:txBody>
          <a:bodyPr lIns="144018" tIns="72009" rIns="144018" bIns="72009">
            <a:spAutoFit/>
          </a:bodyPr>
          <a:lstStyle>
            <a:defPPr>
              <a:defRPr lang="en-US"/>
            </a:defPPr>
            <a:lvl1pPr algn="r" rtl="1">
              <a:defRPr sz="4400" b="1">
                <a:solidFill>
                  <a:srgbClr val="FFFFFF"/>
                </a:solidFill>
                <a:latin typeface="Calibri" pitchFamily="34" charset="0"/>
                <a:cs typeface="Arial" pitchFamily="34"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fr-FR" sz="3200" dirty="0"/>
              <a:t>LE DEVELOPPEMENT DES POLES ET VILLAGES </a:t>
            </a:r>
            <a:r>
              <a:rPr lang="fr-FR" sz="3200" dirty="0" smtClean="0"/>
              <a:t>TOURISTIQUES D’EXCELLENCE : La </a:t>
            </a:r>
            <a:r>
              <a:rPr lang="fr-FR" sz="3200" dirty="0"/>
              <a:t>promotion et l’encouragement  de l’investissement touristique</a:t>
            </a:r>
          </a:p>
        </p:txBody>
      </p:sp>
      <p:sp>
        <p:nvSpPr>
          <p:cNvPr id="38" name="Text Box 2"/>
          <p:cNvSpPr txBox="1">
            <a:spLocks noChangeArrowheads="1"/>
          </p:cNvSpPr>
          <p:nvPr/>
        </p:nvSpPr>
        <p:spPr bwMode="auto">
          <a:xfrm>
            <a:off x="785615" y="8208987"/>
            <a:ext cx="1739900" cy="751135"/>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defPPr>
              <a:defRPr lang="en-US"/>
            </a:defPPr>
            <a:lvl1pPr algn="ctr" rtl="1">
              <a:spcAft>
                <a:spcPts val="1000"/>
              </a:spcAft>
              <a:buFont typeface="Arial" pitchFamily="34" charset="0"/>
              <a:buNone/>
              <a:defRPr sz="3600" b="1">
                <a:solidFill>
                  <a:srgbClr val="376092"/>
                </a:solidFill>
                <a:latin typeface="Arial" pitchFamily="34" charset="0"/>
                <a:cs typeface="Arial" pitchFamily="34" charset="0"/>
              </a:defRPr>
            </a:lvl1pPr>
          </a:lstStyle>
          <a:p>
            <a:r>
              <a:rPr lang="fr-FR" sz="4800" dirty="0"/>
              <a:t>4</a:t>
            </a:r>
          </a:p>
        </p:txBody>
      </p:sp>
      <p:sp>
        <p:nvSpPr>
          <p:cNvPr id="39" name="Text Box 3"/>
          <p:cNvSpPr txBox="1">
            <a:spLocks noChangeArrowheads="1"/>
          </p:cNvSpPr>
          <p:nvPr/>
        </p:nvSpPr>
        <p:spPr bwMode="auto">
          <a:xfrm>
            <a:off x="3528492" y="7992963"/>
            <a:ext cx="10297144" cy="1130309"/>
          </a:xfrm>
          <a:prstGeom prst="rect">
            <a:avLst/>
          </a:prstGeom>
          <a:solidFill>
            <a:srgbClr val="00A84C"/>
          </a:solidFill>
          <a:ln w="38100">
            <a:solidFill>
              <a:srgbClr val="F2F2F2"/>
            </a:solidFill>
            <a:miter lim="800000"/>
            <a:headEnd/>
            <a:tailEnd/>
          </a:ln>
          <a:effectLst>
            <a:outerShdw dist="28398" dir="3806097" algn="ctr" rotWithShape="0">
              <a:srgbClr val="243F60">
                <a:alpha val="50000"/>
              </a:srgbClr>
            </a:outerShdw>
          </a:effectLst>
        </p:spPr>
        <p:txBody>
          <a:bodyPr lIns="144018" tIns="72009" rIns="144018" bIns="72009">
            <a:spAutoFit/>
          </a:bodyPr>
          <a:lstStyle>
            <a:defPPr>
              <a:defRPr lang="en-US"/>
            </a:defPPr>
            <a:lvl1pPr algn="r" rtl="1">
              <a:defRPr sz="4400" b="1">
                <a:solidFill>
                  <a:srgbClr val="FFFFFF"/>
                </a:solidFill>
                <a:latin typeface="Calibri" pitchFamily="34" charset="0"/>
                <a:cs typeface="Arial" pitchFamily="34"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fr-FR" sz="3200" dirty="0"/>
              <a:t>LE PLAN PARTENARIAT PUBLIC – PRIVE (PPP)</a:t>
            </a:r>
          </a:p>
          <a:p>
            <a:pPr algn="l"/>
            <a:r>
              <a:rPr lang="fr-FR" sz="3200" dirty="0"/>
              <a:t>Articuler la chaîne touristique</a:t>
            </a:r>
          </a:p>
        </p:txBody>
      </p:sp>
      <p:sp>
        <p:nvSpPr>
          <p:cNvPr id="41" name="Text Box 2"/>
          <p:cNvSpPr txBox="1">
            <a:spLocks noChangeArrowheads="1"/>
          </p:cNvSpPr>
          <p:nvPr/>
        </p:nvSpPr>
        <p:spPr bwMode="auto">
          <a:xfrm>
            <a:off x="785615" y="9663819"/>
            <a:ext cx="1739900" cy="752723"/>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defPPr>
              <a:defRPr lang="en-US"/>
            </a:defPPr>
            <a:lvl1pPr algn="ctr" rtl="1">
              <a:spcAft>
                <a:spcPts val="1000"/>
              </a:spcAft>
              <a:buFont typeface="Arial" pitchFamily="34" charset="0"/>
              <a:buNone/>
              <a:defRPr sz="3600" b="1">
                <a:solidFill>
                  <a:srgbClr val="376092"/>
                </a:solidFill>
                <a:latin typeface="Arial" pitchFamily="34" charset="0"/>
                <a:cs typeface="Arial" pitchFamily="34" charset="0"/>
              </a:defRPr>
            </a:lvl1pPr>
          </a:lstStyle>
          <a:p>
            <a:r>
              <a:rPr lang="fr-FR" sz="4800" dirty="0"/>
              <a:t>5</a:t>
            </a:r>
          </a:p>
        </p:txBody>
      </p:sp>
      <p:sp>
        <p:nvSpPr>
          <p:cNvPr id="42" name="Text Box 3"/>
          <p:cNvSpPr txBox="1">
            <a:spLocks noChangeArrowheads="1"/>
          </p:cNvSpPr>
          <p:nvPr/>
        </p:nvSpPr>
        <p:spPr bwMode="auto">
          <a:xfrm>
            <a:off x="3528492" y="9454942"/>
            <a:ext cx="10297144" cy="1130309"/>
          </a:xfrm>
          <a:prstGeom prst="rect">
            <a:avLst/>
          </a:prstGeom>
          <a:solidFill>
            <a:srgbClr val="00A84C"/>
          </a:solidFill>
          <a:ln w="38100">
            <a:solidFill>
              <a:srgbClr val="F2F2F2"/>
            </a:solidFill>
            <a:miter lim="800000"/>
            <a:headEnd/>
            <a:tailEnd/>
          </a:ln>
          <a:effectLst>
            <a:outerShdw dist="28398" dir="3806097" algn="ctr" rotWithShape="0">
              <a:srgbClr val="243F60">
                <a:alpha val="50000"/>
              </a:srgbClr>
            </a:outerShdw>
          </a:effectLst>
        </p:spPr>
        <p:txBody>
          <a:bodyPr lIns="144018" tIns="72009" rIns="144018" bIns="72009">
            <a:spAutoFit/>
          </a:bodyPr>
          <a:lstStyle>
            <a:defPPr>
              <a:defRPr lang="en-US"/>
            </a:defPPr>
            <a:lvl1pPr algn="r" rtl="1">
              <a:defRPr sz="4400" b="1">
                <a:solidFill>
                  <a:srgbClr val="FFFFFF"/>
                </a:solidFill>
                <a:latin typeface="Calibri" pitchFamily="34" charset="0"/>
                <a:cs typeface="Arial" pitchFamily="34"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fr-FR" sz="3200" dirty="0"/>
              <a:t>LE PLAN DE FINANCEMENT TOURISME (PFT)</a:t>
            </a:r>
          </a:p>
          <a:p>
            <a:pPr algn="l"/>
            <a:r>
              <a:rPr lang="fr-FR" sz="3200" dirty="0"/>
              <a:t>Mobiliser le financement opérationnel</a:t>
            </a:r>
          </a:p>
        </p:txBody>
      </p:sp>
      <p:grpSp>
        <p:nvGrpSpPr>
          <p:cNvPr id="60" name="Group 20"/>
          <p:cNvGrpSpPr>
            <a:grpSpLocks/>
          </p:cNvGrpSpPr>
          <p:nvPr/>
        </p:nvGrpSpPr>
        <p:grpSpPr bwMode="auto">
          <a:xfrm rot="5400000" flipV="1">
            <a:off x="2694565" y="3936993"/>
            <a:ext cx="506233" cy="1417374"/>
            <a:chOff x="1905" y="1796"/>
            <a:chExt cx="308" cy="699"/>
          </a:xfrm>
        </p:grpSpPr>
        <p:sp>
          <p:nvSpPr>
            <p:cNvPr id="61" name="AutoShape 21"/>
            <p:cNvSpPr>
              <a:spLocks noChangeArrowheads="1"/>
            </p:cNvSpPr>
            <p:nvPr/>
          </p:nvSpPr>
          <p:spPr bwMode="auto">
            <a:xfrm rot="5400000">
              <a:off x="1900" y="1884"/>
              <a:ext cx="306" cy="140"/>
            </a:xfrm>
            <a:prstGeom prst="homePlate">
              <a:avLst>
                <a:gd name="adj" fmla="val 52204"/>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62"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66" name="Group 20"/>
          <p:cNvGrpSpPr>
            <a:grpSpLocks/>
          </p:cNvGrpSpPr>
          <p:nvPr/>
        </p:nvGrpSpPr>
        <p:grpSpPr bwMode="auto">
          <a:xfrm rot="5400000" flipV="1">
            <a:off x="2762102" y="6095917"/>
            <a:ext cx="504510" cy="1417373"/>
            <a:chOff x="1905" y="1796"/>
            <a:chExt cx="308" cy="699"/>
          </a:xfrm>
        </p:grpSpPr>
        <p:sp>
          <p:nvSpPr>
            <p:cNvPr id="67" name="AutoShape 21"/>
            <p:cNvSpPr>
              <a:spLocks noChangeArrowheads="1"/>
            </p:cNvSpPr>
            <p:nvPr/>
          </p:nvSpPr>
          <p:spPr bwMode="auto">
            <a:xfrm rot="5400000">
              <a:off x="1896" y="1882"/>
              <a:ext cx="306" cy="144"/>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68"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69" name="Group 20"/>
          <p:cNvGrpSpPr>
            <a:grpSpLocks/>
          </p:cNvGrpSpPr>
          <p:nvPr/>
        </p:nvGrpSpPr>
        <p:grpSpPr bwMode="auto">
          <a:xfrm rot="5400000" flipV="1">
            <a:off x="2695427" y="7896117"/>
            <a:ext cx="504510" cy="1417374"/>
            <a:chOff x="1905" y="1796"/>
            <a:chExt cx="308" cy="699"/>
          </a:xfrm>
        </p:grpSpPr>
        <p:sp>
          <p:nvSpPr>
            <p:cNvPr id="70" name="AutoShape 21"/>
            <p:cNvSpPr>
              <a:spLocks noChangeArrowheads="1"/>
            </p:cNvSpPr>
            <p:nvPr/>
          </p:nvSpPr>
          <p:spPr bwMode="auto">
            <a:xfrm rot="5400000">
              <a:off x="1896" y="1882"/>
              <a:ext cx="306" cy="144"/>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72" name="Group 20"/>
          <p:cNvGrpSpPr>
            <a:grpSpLocks/>
          </p:cNvGrpSpPr>
          <p:nvPr/>
        </p:nvGrpSpPr>
        <p:grpSpPr bwMode="auto">
          <a:xfrm rot="5400000" flipV="1">
            <a:off x="2672844" y="9336158"/>
            <a:ext cx="506231" cy="1415890"/>
            <a:chOff x="1905" y="1796"/>
            <a:chExt cx="308" cy="699"/>
          </a:xfrm>
        </p:grpSpPr>
        <p:sp>
          <p:nvSpPr>
            <p:cNvPr id="73" name="AutoShape 21"/>
            <p:cNvSpPr>
              <a:spLocks noChangeArrowheads="1"/>
            </p:cNvSpPr>
            <p:nvPr/>
          </p:nvSpPr>
          <p:spPr bwMode="auto">
            <a:xfrm rot="5400000">
              <a:off x="1900" y="1881"/>
              <a:ext cx="307" cy="141"/>
            </a:xfrm>
            <a:prstGeom prst="homePlate">
              <a:avLst>
                <a:gd name="adj" fmla="val 52205"/>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4"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75" name="Group 20"/>
          <p:cNvGrpSpPr>
            <a:grpSpLocks/>
          </p:cNvGrpSpPr>
          <p:nvPr/>
        </p:nvGrpSpPr>
        <p:grpSpPr bwMode="auto">
          <a:xfrm rot="5400000" flipV="1">
            <a:off x="2727686" y="2280809"/>
            <a:ext cx="506233" cy="1417374"/>
            <a:chOff x="1905" y="1796"/>
            <a:chExt cx="308" cy="699"/>
          </a:xfrm>
        </p:grpSpPr>
        <p:sp>
          <p:nvSpPr>
            <p:cNvPr id="76" name="AutoShape 21"/>
            <p:cNvSpPr>
              <a:spLocks noChangeArrowheads="1"/>
            </p:cNvSpPr>
            <p:nvPr/>
          </p:nvSpPr>
          <p:spPr bwMode="auto">
            <a:xfrm rot="5400000">
              <a:off x="1900" y="1884"/>
              <a:ext cx="306" cy="140"/>
            </a:xfrm>
            <a:prstGeom prst="homePlate">
              <a:avLst>
                <a:gd name="adj" fmla="val 52204"/>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7"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Text Box 2"/>
          <p:cNvSpPr txBox="1">
            <a:spLocks noChangeArrowheads="1"/>
          </p:cNvSpPr>
          <p:nvPr/>
        </p:nvSpPr>
        <p:spPr bwMode="auto">
          <a:xfrm>
            <a:off x="631678" y="3355198"/>
            <a:ext cx="3756171" cy="1829453"/>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endParaRPr lang="fr-FR" sz="3200" b="1" dirty="0" smtClean="0">
              <a:solidFill>
                <a:srgbClr val="376092"/>
              </a:solidFill>
              <a:latin typeface="Bookman Old Style" pitchFamily="18" charset="0"/>
              <a:cs typeface="Arial" pitchFamily="34" charset="0"/>
            </a:endParaRPr>
          </a:p>
          <a:p>
            <a:pPr algn="ctr" rtl="1">
              <a:spcAft>
                <a:spcPts val="1000"/>
              </a:spcAft>
              <a:defRPr/>
            </a:pPr>
            <a:r>
              <a:rPr lang="fr-FR" sz="3200" b="1" dirty="0" smtClean="0">
                <a:solidFill>
                  <a:srgbClr val="376092"/>
                </a:solidFill>
                <a:latin typeface="Bookman Old Style" pitchFamily="18" charset="0"/>
                <a:cs typeface="Arial" pitchFamily="34" charset="0"/>
              </a:rPr>
              <a:t>Promouvoir </a:t>
            </a:r>
            <a:r>
              <a:rPr lang="fr-FR" sz="3200" b="1" dirty="0">
                <a:solidFill>
                  <a:srgbClr val="376092"/>
                </a:solidFill>
                <a:latin typeface="Bookman Old Style" pitchFamily="18" charset="0"/>
                <a:cs typeface="Arial" pitchFamily="34" charset="0"/>
              </a:rPr>
              <a:t>une économie alternative hors hydrocarbures</a:t>
            </a:r>
          </a:p>
          <a:p>
            <a:pPr algn="ctr" rtl="1">
              <a:spcAft>
                <a:spcPts val="1000"/>
              </a:spcAft>
              <a:buFont typeface="Arial" pitchFamily="34" charset="0"/>
              <a:buNone/>
              <a:defRPr/>
            </a:pPr>
            <a:endParaRPr lang="fr-FR" sz="3200" b="1" dirty="0">
              <a:solidFill>
                <a:srgbClr val="376092"/>
              </a:solidFill>
              <a:latin typeface="Bookman Old Style" pitchFamily="18" charset="0"/>
              <a:cs typeface="Arial" pitchFamily="34" charset="0"/>
            </a:endParaRPr>
          </a:p>
        </p:txBody>
      </p:sp>
      <p:sp>
        <p:nvSpPr>
          <p:cNvPr id="1248259" name="Text Box 3"/>
          <p:cNvSpPr txBox="1">
            <a:spLocks noChangeArrowheads="1"/>
          </p:cNvSpPr>
          <p:nvPr/>
        </p:nvSpPr>
        <p:spPr bwMode="auto">
          <a:xfrm>
            <a:off x="719080" y="657439"/>
            <a:ext cx="13299546" cy="884072"/>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800" b="1" dirty="0" smtClean="0">
                <a:solidFill>
                  <a:srgbClr val="376092"/>
                </a:solidFill>
                <a:latin typeface="Bookman Old Style" pitchFamily="18" charset="0"/>
                <a:cs typeface="Times New Roman" pitchFamily="18" charset="0"/>
              </a:rPr>
              <a:t>Ce schéma vise les objectifs suivants:</a:t>
            </a:r>
            <a:endParaRPr lang="fr-FR" sz="4800" b="1" dirty="0">
              <a:solidFill>
                <a:srgbClr val="376092"/>
              </a:solidFill>
              <a:latin typeface="Bookman Old Style" pitchFamily="18" charset="0"/>
              <a:cs typeface="Times New Roman" pitchFamily="18" charset="0"/>
            </a:endParaRPr>
          </a:p>
        </p:txBody>
      </p:sp>
      <p:sp>
        <p:nvSpPr>
          <p:cNvPr id="1248260" name="Text Box 4"/>
          <p:cNvSpPr txBox="1">
            <a:spLocks noChangeArrowheads="1"/>
          </p:cNvSpPr>
          <p:nvPr/>
        </p:nvSpPr>
        <p:spPr bwMode="auto">
          <a:xfrm>
            <a:off x="9716230" y="5513190"/>
            <a:ext cx="4237487" cy="2304990"/>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r>
              <a:rPr lang="fr-FR" b="1" dirty="0">
                <a:solidFill>
                  <a:srgbClr val="376092"/>
                </a:solidFill>
                <a:latin typeface="Bookman Old Style" pitchFamily="18" charset="0"/>
                <a:cs typeface="Arial" pitchFamily="34" charset="0"/>
                <a:sym typeface="Wingdings" pitchFamily="2" charset="2"/>
              </a:rPr>
              <a:t>Valoriser le patrimoine naturel, culturel, cultuel et </a:t>
            </a:r>
            <a:r>
              <a:rPr lang="fr-FR" b="1" dirty="0" smtClean="0">
                <a:solidFill>
                  <a:srgbClr val="376092"/>
                </a:solidFill>
                <a:latin typeface="Bookman Old Style" pitchFamily="18" charset="0"/>
                <a:cs typeface="Arial" pitchFamily="34" charset="0"/>
                <a:sym typeface="Wingdings" pitchFamily="2" charset="2"/>
              </a:rPr>
              <a:t>historique</a:t>
            </a:r>
            <a:endParaRPr lang="fr-FR" b="1" dirty="0">
              <a:solidFill>
                <a:srgbClr val="376092"/>
              </a:solidFill>
              <a:latin typeface="Bookman Old Style" pitchFamily="18" charset="0"/>
              <a:cs typeface="Arial" pitchFamily="34" charset="0"/>
            </a:endParaRPr>
          </a:p>
        </p:txBody>
      </p:sp>
      <p:sp>
        <p:nvSpPr>
          <p:cNvPr id="1248261" name="Text Box 5"/>
          <p:cNvSpPr txBox="1">
            <a:spLocks noChangeArrowheads="1"/>
          </p:cNvSpPr>
          <p:nvPr/>
        </p:nvSpPr>
        <p:spPr bwMode="auto">
          <a:xfrm>
            <a:off x="4154620" y="8596812"/>
            <a:ext cx="6238279" cy="1844423"/>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200" b="1" dirty="0" smtClean="0">
                <a:solidFill>
                  <a:srgbClr val="376092"/>
                </a:solidFill>
                <a:latin typeface="Bookman Old Style" pitchFamily="18" charset="0"/>
                <a:cs typeface="Arial" pitchFamily="34" charset="0"/>
                <a:sym typeface="Wingdings" pitchFamily="2" charset="2"/>
              </a:rPr>
              <a:t>Combiner durablement la promotion  du tourisme et l’environnement</a:t>
            </a:r>
            <a:endParaRPr lang="fr-FR" sz="3200" b="1" dirty="0">
              <a:solidFill>
                <a:srgbClr val="376092"/>
              </a:solidFill>
              <a:latin typeface="Bookman Old Style" pitchFamily="18" charset="0"/>
              <a:cs typeface="Arial" pitchFamily="34" charset="0"/>
            </a:endParaRPr>
          </a:p>
        </p:txBody>
      </p:sp>
      <p:sp>
        <p:nvSpPr>
          <p:cNvPr id="1248265" name="Text Box 9"/>
          <p:cNvSpPr txBox="1">
            <a:spLocks noChangeArrowheads="1"/>
          </p:cNvSpPr>
          <p:nvPr/>
        </p:nvSpPr>
        <p:spPr bwMode="auto">
          <a:xfrm>
            <a:off x="10013191" y="3467909"/>
            <a:ext cx="3918035" cy="1716741"/>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r>
              <a:rPr lang="fr-FR" sz="3200" b="1" dirty="0">
                <a:solidFill>
                  <a:srgbClr val="376092"/>
                </a:solidFill>
                <a:latin typeface="Bookman Old Style" pitchFamily="18" charset="0"/>
                <a:cs typeface="Arial" pitchFamily="34" charset="0"/>
              </a:rPr>
              <a:t>Valoriser l’image de la destination Algérie</a:t>
            </a:r>
          </a:p>
        </p:txBody>
      </p:sp>
      <p:sp>
        <p:nvSpPr>
          <p:cNvPr id="28689" name="WordArt 10"/>
          <p:cNvSpPr>
            <a:spLocks noChangeArrowheads="1" noChangeShapeType="1" noTextEdit="1"/>
          </p:cNvSpPr>
          <p:nvPr/>
        </p:nvSpPr>
        <p:spPr bwMode="auto">
          <a:xfrm>
            <a:off x="11963400" y="2705100"/>
            <a:ext cx="530225" cy="681038"/>
          </a:xfrm>
          <a:prstGeom prst="rect">
            <a:avLst/>
          </a:prstGeom>
        </p:spPr>
        <p:txBody>
          <a:bodyPr wrap="none" fromWordArt="1">
            <a:prstTxWarp prst="textPlain">
              <a:avLst>
                <a:gd name="adj" fmla="val 50000"/>
              </a:avLst>
            </a:prstTxWarp>
          </a:bodyPr>
          <a:lstStyle/>
          <a:p>
            <a:pPr algn="ctr"/>
            <a:r>
              <a:rPr lang="fr-FR" sz="5000" b="1" kern="10" dirty="0" smtClean="0">
                <a:ln w="9525">
                  <a:noFill/>
                  <a:round/>
                  <a:headEnd/>
                  <a:tailEnd/>
                </a:ln>
                <a:solidFill>
                  <a:srgbClr val="005C2A"/>
                </a:solidFill>
                <a:effectLst>
                  <a:outerShdw dist="45791" dir="2021404" algn="ctr" rotWithShape="0">
                    <a:srgbClr val="B2B2B2">
                      <a:alpha val="79999"/>
                    </a:srgbClr>
                  </a:outerShdw>
                </a:effectLst>
                <a:latin typeface="Bookman Old Style"/>
              </a:rPr>
              <a:t>5</a:t>
            </a:r>
            <a:endPar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endParaRPr>
          </a:p>
        </p:txBody>
      </p:sp>
      <p:sp>
        <p:nvSpPr>
          <p:cNvPr id="28690" name="WordArt 11"/>
          <p:cNvSpPr>
            <a:spLocks noChangeArrowheads="1" noChangeShapeType="1" noTextEdit="1"/>
          </p:cNvSpPr>
          <p:nvPr/>
        </p:nvSpPr>
        <p:spPr bwMode="auto">
          <a:xfrm>
            <a:off x="9036050" y="5848350"/>
            <a:ext cx="530225" cy="681038"/>
          </a:xfrm>
          <a:prstGeom prst="rect">
            <a:avLst/>
          </a:prstGeom>
        </p:spPr>
        <p:txBody>
          <a:bodyPr wrap="none" fromWordArt="1">
            <a:prstTxWarp prst="textPlain">
              <a:avLst>
                <a:gd name="adj" fmla="val 50000"/>
              </a:avLst>
            </a:prstTxWarp>
          </a:bodyPr>
          <a:lstStyle/>
          <a:p>
            <a:pPr algn="ctr"/>
            <a:r>
              <a:rPr lang="fr-FR" sz="5000" b="1" kern="10" dirty="0" smtClean="0">
                <a:ln w="9525">
                  <a:noFill/>
                  <a:round/>
                  <a:headEnd/>
                  <a:tailEnd/>
                </a:ln>
                <a:solidFill>
                  <a:srgbClr val="005C2A"/>
                </a:solidFill>
                <a:effectLst>
                  <a:outerShdw dist="45791" dir="2021404" algn="ctr" rotWithShape="0">
                    <a:srgbClr val="B2B2B2">
                      <a:alpha val="79999"/>
                    </a:srgbClr>
                  </a:outerShdw>
                </a:effectLst>
                <a:latin typeface="Bookman Old Style"/>
              </a:rPr>
              <a:t>4</a:t>
            </a:r>
            <a:endPar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endParaRPr>
          </a:p>
        </p:txBody>
      </p:sp>
      <p:sp>
        <p:nvSpPr>
          <p:cNvPr id="28691" name="WordArt 13"/>
          <p:cNvSpPr>
            <a:spLocks noChangeArrowheads="1" noChangeShapeType="1" noTextEdit="1"/>
          </p:cNvSpPr>
          <p:nvPr/>
        </p:nvSpPr>
        <p:spPr bwMode="auto">
          <a:xfrm>
            <a:off x="6861175" y="7896225"/>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Bookman Old Style"/>
              </a:rPr>
              <a:t>3</a:t>
            </a:r>
          </a:p>
        </p:txBody>
      </p:sp>
      <p:sp>
        <p:nvSpPr>
          <p:cNvPr id="28692" name="WordArt 14"/>
          <p:cNvSpPr>
            <a:spLocks noChangeArrowheads="1" noChangeShapeType="1" noTextEdit="1"/>
          </p:cNvSpPr>
          <p:nvPr/>
        </p:nvSpPr>
        <p:spPr bwMode="auto">
          <a:xfrm>
            <a:off x="2249488" y="2474913"/>
            <a:ext cx="530225" cy="681037"/>
          </a:xfrm>
          <a:prstGeom prst="rect">
            <a:avLst/>
          </a:prstGeom>
        </p:spPr>
        <p:txBody>
          <a:bodyPr wrap="none" fromWordArt="1">
            <a:prstTxWarp prst="textPlain">
              <a:avLst>
                <a:gd name="adj" fmla="val 50000"/>
              </a:avLst>
            </a:prstTxWarp>
          </a:bodyPr>
          <a:lstStyle/>
          <a:p>
            <a:pPr algn="ctr"/>
            <a:r>
              <a:rPr lang="fr-FR" sz="5000" b="1" kern="10" dirty="0" smtClean="0">
                <a:ln w="9525">
                  <a:noFill/>
                  <a:round/>
                  <a:headEnd/>
                  <a:tailEnd/>
                </a:ln>
                <a:solidFill>
                  <a:srgbClr val="005C2A"/>
                </a:solidFill>
                <a:effectLst>
                  <a:outerShdw dist="45791" dir="2021404" algn="ctr" rotWithShape="0">
                    <a:srgbClr val="B2B2B2">
                      <a:alpha val="79999"/>
                    </a:srgbClr>
                  </a:outerShdw>
                </a:effectLst>
                <a:latin typeface="Bookman Old Style"/>
              </a:rPr>
              <a:t>1</a:t>
            </a:r>
            <a:endPar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endParaRPr>
          </a:p>
        </p:txBody>
      </p:sp>
      <p:sp>
        <p:nvSpPr>
          <p:cNvPr id="28693" name="WordArt 16"/>
          <p:cNvSpPr>
            <a:spLocks noChangeArrowheads="1" noChangeShapeType="1" noTextEdit="1"/>
          </p:cNvSpPr>
          <p:nvPr/>
        </p:nvSpPr>
        <p:spPr bwMode="auto">
          <a:xfrm>
            <a:off x="4387850" y="5256659"/>
            <a:ext cx="530225" cy="679450"/>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rPr>
              <a:t>2</a:t>
            </a:r>
          </a:p>
        </p:txBody>
      </p:sp>
      <p:sp>
        <p:nvSpPr>
          <p:cNvPr id="1248273" name="Text Box 17"/>
          <p:cNvSpPr txBox="1">
            <a:spLocks noChangeArrowheads="1"/>
          </p:cNvSpPr>
          <p:nvPr/>
        </p:nvSpPr>
        <p:spPr bwMode="auto">
          <a:xfrm>
            <a:off x="631678" y="5976739"/>
            <a:ext cx="4697014" cy="2014678"/>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endParaRPr lang="fr-FR" sz="3200" b="1" dirty="0" smtClean="0">
              <a:solidFill>
                <a:srgbClr val="376092"/>
              </a:solidFill>
              <a:latin typeface="Bookman Old Style" pitchFamily="18" charset="0"/>
              <a:cs typeface="Arial" pitchFamily="34" charset="0"/>
              <a:sym typeface="Wingdings" pitchFamily="2" charset="2"/>
            </a:endParaRPr>
          </a:p>
          <a:p>
            <a:pPr algn="ctr" rtl="1">
              <a:spcAft>
                <a:spcPts val="1000"/>
              </a:spcAft>
              <a:defRPr/>
            </a:pPr>
            <a:r>
              <a:rPr lang="fr-FR" sz="3200" b="1" dirty="0" smtClean="0">
                <a:solidFill>
                  <a:srgbClr val="376092"/>
                </a:solidFill>
                <a:latin typeface="Bookman Old Style" pitchFamily="18" charset="0"/>
                <a:cs typeface="Arial" pitchFamily="34" charset="0"/>
                <a:sym typeface="Wingdings" pitchFamily="2" charset="2"/>
              </a:rPr>
              <a:t>Influencer les grands équilibres et entrainer </a:t>
            </a:r>
            <a:r>
              <a:rPr lang="fr-FR" sz="3200" b="1" dirty="0">
                <a:solidFill>
                  <a:srgbClr val="376092"/>
                </a:solidFill>
                <a:latin typeface="Bookman Old Style" pitchFamily="18" charset="0"/>
                <a:cs typeface="Arial" pitchFamily="34" charset="0"/>
                <a:sym typeface="Wingdings" pitchFamily="2" charset="2"/>
              </a:rPr>
              <a:t>le autres secteurs</a:t>
            </a:r>
            <a:endParaRPr lang="fr-FR" sz="3200" b="1" dirty="0">
              <a:solidFill>
                <a:srgbClr val="376092"/>
              </a:solidFill>
              <a:latin typeface="Bookman Old Style" pitchFamily="18" charset="0"/>
              <a:cs typeface="Arial" pitchFamily="34" charset="0"/>
            </a:endParaRPr>
          </a:p>
          <a:p>
            <a:pPr algn="ctr" rtl="1">
              <a:spcAft>
                <a:spcPts val="1000"/>
              </a:spcAft>
              <a:buFont typeface="Arial" pitchFamily="34" charset="0"/>
              <a:buNone/>
              <a:defRPr/>
            </a:pPr>
            <a:endParaRPr lang="fr-FR" sz="3200" b="1" dirty="0">
              <a:solidFill>
                <a:srgbClr val="376092"/>
              </a:solidFill>
              <a:latin typeface="Bookman Old Style" pitchFamily="18" charset="0"/>
              <a:cs typeface="Arial" pitchFamily="34" charset="0"/>
            </a:endParaRPr>
          </a:p>
        </p:txBody>
      </p:sp>
      <p:grpSp>
        <p:nvGrpSpPr>
          <p:cNvPr id="28697" name="Group 20"/>
          <p:cNvGrpSpPr>
            <a:grpSpLocks/>
          </p:cNvGrpSpPr>
          <p:nvPr/>
        </p:nvGrpSpPr>
        <p:grpSpPr bwMode="auto">
          <a:xfrm>
            <a:off x="6778625" y="2616200"/>
            <a:ext cx="695325" cy="5016500"/>
            <a:chOff x="1905" y="1796"/>
            <a:chExt cx="308" cy="699"/>
          </a:xfrm>
        </p:grpSpPr>
        <p:sp>
          <p:nvSpPr>
            <p:cNvPr id="37926"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7927"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8698" name="Group 20"/>
          <p:cNvGrpSpPr>
            <a:grpSpLocks/>
          </p:cNvGrpSpPr>
          <p:nvPr/>
        </p:nvGrpSpPr>
        <p:grpSpPr bwMode="auto">
          <a:xfrm rot="1484952">
            <a:off x="5222875" y="2368550"/>
            <a:ext cx="695325" cy="3279775"/>
            <a:chOff x="1905" y="1796"/>
            <a:chExt cx="308" cy="699"/>
          </a:xfrm>
        </p:grpSpPr>
        <p:sp>
          <p:nvSpPr>
            <p:cNvPr id="37924"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7925"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8699" name="Group 20"/>
          <p:cNvGrpSpPr>
            <a:grpSpLocks/>
          </p:cNvGrpSpPr>
          <p:nvPr/>
        </p:nvGrpSpPr>
        <p:grpSpPr bwMode="auto">
          <a:xfrm rot="-1231558">
            <a:off x="8291513" y="2374900"/>
            <a:ext cx="695325" cy="3475038"/>
            <a:chOff x="1905" y="1796"/>
            <a:chExt cx="308" cy="699"/>
          </a:xfrm>
        </p:grpSpPr>
        <p:sp>
          <p:nvSpPr>
            <p:cNvPr id="37922" name="AutoShape 21"/>
            <p:cNvSpPr>
              <a:spLocks noChangeArrowheads="1"/>
            </p:cNvSpPr>
            <p:nvPr/>
          </p:nvSpPr>
          <p:spPr bwMode="auto">
            <a:xfrm rot="5400000">
              <a:off x="1894"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7923"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8700" name="Group 20"/>
          <p:cNvGrpSpPr>
            <a:grpSpLocks/>
          </p:cNvGrpSpPr>
          <p:nvPr/>
        </p:nvGrpSpPr>
        <p:grpSpPr bwMode="auto">
          <a:xfrm rot="4416700">
            <a:off x="3794125" y="1319213"/>
            <a:ext cx="695325" cy="2717800"/>
            <a:chOff x="1905" y="1796"/>
            <a:chExt cx="308" cy="699"/>
          </a:xfrm>
        </p:grpSpPr>
        <p:sp>
          <p:nvSpPr>
            <p:cNvPr id="37920" name="AutoShape 21"/>
            <p:cNvSpPr>
              <a:spLocks noChangeArrowheads="1"/>
            </p:cNvSpPr>
            <p:nvPr/>
          </p:nvSpPr>
          <p:spPr bwMode="auto">
            <a:xfrm rot="5400000">
              <a:off x="1894" y="1888"/>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7921"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8701" name="Group 20"/>
          <p:cNvGrpSpPr>
            <a:grpSpLocks/>
          </p:cNvGrpSpPr>
          <p:nvPr/>
        </p:nvGrpSpPr>
        <p:grpSpPr bwMode="auto">
          <a:xfrm rot="-4557873">
            <a:off x="9854406" y="1218407"/>
            <a:ext cx="695325" cy="2935288"/>
            <a:chOff x="1905" y="1796"/>
            <a:chExt cx="308" cy="699"/>
          </a:xfrm>
        </p:grpSpPr>
        <p:sp>
          <p:nvSpPr>
            <p:cNvPr id="37918" name="AutoShape 21"/>
            <p:cNvSpPr>
              <a:spLocks noChangeArrowheads="1"/>
            </p:cNvSpPr>
            <p:nvPr/>
          </p:nvSpPr>
          <p:spPr bwMode="auto">
            <a:xfrm rot="5400000">
              <a:off x="1900"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7919"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Text Box 4"/>
          <p:cNvGrpSpPr>
            <a:grpSpLocks/>
          </p:cNvGrpSpPr>
          <p:nvPr/>
        </p:nvGrpSpPr>
        <p:grpSpPr bwMode="auto">
          <a:xfrm>
            <a:off x="557213" y="614363"/>
            <a:ext cx="13398500" cy="1811337"/>
            <a:chOff x="461" y="2753"/>
            <a:chExt cx="8440" cy="1141"/>
          </a:xfrm>
        </p:grpSpPr>
        <p:pic>
          <p:nvPicPr>
            <p:cNvPr id="29715" name="Text Box 4"/>
            <p:cNvPicPr>
              <a:picLocks noChangeArrowheads="1"/>
            </p:cNvPicPr>
            <p:nvPr/>
          </p:nvPicPr>
          <p:blipFill>
            <a:blip r:embed="rId3" cstate="print"/>
            <a:srcRect/>
            <a:stretch>
              <a:fillRect/>
            </a:stretch>
          </p:blipFill>
          <p:spPr bwMode="auto">
            <a:xfrm>
              <a:off x="461" y="2753"/>
              <a:ext cx="8440" cy="1141"/>
            </a:xfrm>
            <a:prstGeom prst="rect">
              <a:avLst/>
            </a:prstGeom>
            <a:noFill/>
            <a:ln w="9525">
              <a:noFill/>
              <a:miter lim="800000"/>
              <a:headEnd/>
              <a:tailEnd/>
            </a:ln>
          </p:spPr>
        </p:pic>
        <p:sp>
          <p:nvSpPr>
            <p:cNvPr id="29716" name="Text Box 6"/>
            <p:cNvSpPr txBox="1">
              <a:spLocks noChangeArrowheads="1"/>
            </p:cNvSpPr>
            <p:nvPr/>
          </p:nvSpPr>
          <p:spPr bwMode="auto">
            <a:xfrm>
              <a:off x="465" y="2759"/>
              <a:ext cx="8431" cy="604"/>
            </a:xfrm>
            <a:prstGeom prst="rect">
              <a:avLst/>
            </a:prstGeom>
            <a:solidFill>
              <a:srgbClr val="003366"/>
            </a:solidFill>
            <a:ln w="9525">
              <a:solidFill>
                <a:srgbClr val="003366"/>
              </a:solidFill>
              <a:miter lim="800000"/>
              <a:headEnd/>
              <a:tailEnd/>
            </a:ln>
          </p:spPr>
          <p:txBody>
            <a:bodyPr lIns="144004" tIns="72001" rIns="144004" bIns="72001">
              <a:spAutoFit/>
            </a:bodyPr>
            <a:lstStyle/>
            <a:p>
              <a:pPr algn="ctr" defTabSz="1439863">
                <a:lnSpc>
                  <a:spcPct val="150000"/>
                </a:lnSpc>
                <a:spcBef>
                  <a:spcPct val="50000"/>
                </a:spcBef>
              </a:pPr>
              <a:r>
                <a:rPr lang="fr-FR" sz="4000" b="1" dirty="0" smtClean="0">
                  <a:solidFill>
                    <a:srgbClr val="FFCC66"/>
                  </a:solidFill>
                  <a:latin typeface="Bookman Old Style" pitchFamily="18" charset="0"/>
                </a:rPr>
                <a:t>Le SDAT -2030 a définit deux grandes priorités:</a:t>
              </a:r>
              <a:endParaRPr lang="fr-FR" sz="4000" b="1" dirty="0">
                <a:solidFill>
                  <a:schemeClr val="bg1"/>
                </a:solidFill>
                <a:latin typeface="Bookman Old Style" pitchFamily="18" charset="0"/>
              </a:endParaRPr>
            </a:p>
          </p:txBody>
        </p:sp>
      </p:grpSp>
      <p:sp>
        <p:nvSpPr>
          <p:cNvPr id="17" name="Text Box 3"/>
          <p:cNvSpPr txBox="1">
            <a:spLocks noChangeArrowheads="1"/>
          </p:cNvSpPr>
          <p:nvPr/>
        </p:nvSpPr>
        <p:spPr bwMode="auto">
          <a:xfrm>
            <a:off x="7488933" y="8136979"/>
            <a:ext cx="5184576" cy="1499625"/>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400" b="1" dirty="0" smtClean="0">
                <a:solidFill>
                  <a:srgbClr val="376092"/>
                </a:solidFill>
                <a:latin typeface="Bookman Old Style" pitchFamily="18" charset="0"/>
                <a:cs typeface="Times New Roman" pitchFamily="18" charset="0"/>
              </a:rPr>
              <a:t>Tourisme national</a:t>
            </a:r>
            <a:endParaRPr lang="fr-FR" sz="4400" b="1" dirty="0">
              <a:solidFill>
                <a:srgbClr val="376092"/>
              </a:solidFill>
              <a:latin typeface="Bookman Old Style" pitchFamily="18" charset="0"/>
              <a:cs typeface="Times New Roman" pitchFamily="18" charset="0"/>
            </a:endParaRPr>
          </a:p>
        </p:txBody>
      </p:sp>
      <p:sp>
        <p:nvSpPr>
          <p:cNvPr id="27" name="Text Box 3"/>
          <p:cNvSpPr txBox="1">
            <a:spLocks noChangeArrowheads="1"/>
          </p:cNvSpPr>
          <p:nvPr/>
        </p:nvSpPr>
        <p:spPr bwMode="auto">
          <a:xfrm>
            <a:off x="1596857" y="8136979"/>
            <a:ext cx="5269081" cy="1499625"/>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400" b="1" dirty="0">
                <a:solidFill>
                  <a:srgbClr val="376092"/>
                </a:solidFill>
                <a:latin typeface="Bookman Old Style" pitchFamily="18" charset="0"/>
                <a:cs typeface="Times New Roman" pitchFamily="18" charset="0"/>
              </a:rPr>
              <a:t>Tourisme </a:t>
            </a:r>
            <a:r>
              <a:rPr lang="fr-FR" sz="4400" b="1" dirty="0" smtClean="0">
                <a:solidFill>
                  <a:srgbClr val="376092"/>
                </a:solidFill>
                <a:latin typeface="Bookman Old Style" pitchFamily="18" charset="0"/>
                <a:cs typeface="Times New Roman" pitchFamily="18" charset="0"/>
              </a:rPr>
              <a:t>international</a:t>
            </a:r>
            <a:endParaRPr lang="fr-FR" sz="6000" b="1" dirty="0">
              <a:solidFill>
                <a:srgbClr val="376092"/>
              </a:solidFill>
              <a:latin typeface="Bookman Old Style" pitchFamily="18" charset="0"/>
              <a:cs typeface="Times New Roman" pitchFamily="18" charset="0"/>
            </a:endParaRPr>
          </a:p>
        </p:txBody>
      </p:sp>
      <p:sp>
        <p:nvSpPr>
          <p:cNvPr id="19" name="Text Box 3"/>
          <p:cNvSpPr txBox="1">
            <a:spLocks noChangeArrowheads="1"/>
          </p:cNvSpPr>
          <p:nvPr/>
        </p:nvSpPr>
        <p:spPr bwMode="auto">
          <a:xfrm>
            <a:off x="8857084" y="5258158"/>
            <a:ext cx="5090691" cy="1622736"/>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smtClean="0">
                <a:latin typeface="Arial" pitchFamily="34" charset="0"/>
                <a:cs typeface="Arial" pitchFamily="34" charset="0"/>
              </a:rPr>
              <a:t>Priorité N°01</a:t>
            </a:r>
            <a:endParaRPr lang="ar-DZ" sz="4800" b="1" dirty="0">
              <a:latin typeface="Arial" pitchFamily="34" charset="0"/>
              <a:cs typeface="Arial" pitchFamily="34" charset="0"/>
            </a:endParaRPr>
          </a:p>
          <a:p>
            <a:pPr marL="539750" indent="-539750" algn="ctr" defTabSz="1439863" eaLnBrk="0" hangingPunct="0">
              <a:buClr>
                <a:srgbClr val="CC0000"/>
              </a:buClr>
              <a:defRPr/>
            </a:pPr>
            <a:r>
              <a:rPr lang="ar-DZ" sz="4800" b="1" dirty="0">
                <a:latin typeface="Arial" pitchFamily="34" charset="0"/>
                <a:cs typeface="Arial" pitchFamily="34" charset="0"/>
              </a:rPr>
              <a:t> </a:t>
            </a:r>
            <a:endParaRPr lang="fr-FR" sz="4800" dirty="0">
              <a:latin typeface="Arial" pitchFamily="34" charset="0"/>
              <a:cs typeface="Arial" pitchFamily="34" charset="0"/>
            </a:endParaRPr>
          </a:p>
        </p:txBody>
      </p:sp>
      <p:sp>
        <p:nvSpPr>
          <p:cNvPr id="20" name="Text Box 3"/>
          <p:cNvSpPr txBox="1">
            <a:spLocks noChangeArrowheads="1"/>
          </p:cNvSpPr>
          <p:nvPr/>
        </p:nvSpPr>
        <p:spPr bwMode="auto">
          <a:xfrm>
            <a:off x="541505" y="5322577"/>
            <a:ext cx="4926149" cy="1622736"/>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a:latin typeface="Arial" pitchFamily="34" charset="0"/>
                <a:cs typeface="Arial" pitchFamily="34" charset="0"/>
              </a:rPr>
              <a:t>Priorité </a:t>
            </a:r>
            <a:r>
              <a:rPr lang="fr-FR" sz="4800" b="1" dirty="0" smtClean="0">
                <a:latin typeface="Arial" pitchFamily="34" charset="0"/>
                <a:cs typeface="Arial" pitchFamily="34" charset="0"/>
              </a:rPr>
              <a:t>N°02</a:t>
            </a:r>
            <a:endParaRPr lang="ar-DZ" sz="4800" b="1" dirty="0">
              <a:latin typeface="Arial" pitchFamily="34" charset="0"/>
              <a:cs typeface="Arial" pitchFamily="34" charset="0"/>
            </a:endParaRPr>
          </a:p>
          <a:p>
            <a:pPr marL="539750" indent="-539750" algn="ctr" defTabSz="1439863" eaLnBrk="0" hangingPunct="0">
              <a:buClr>
                <a:srgbClr val="CC0000"/>
              </a:buClr>
              <a:defRPr/>
            </a:pPr>
            <a:endParaRPr lang="fr-FR" sz="4800" dirty="0">
              <a:latin typeface="Arial" pitchFamily="34" charset="0"/>
              <a:cs typeface="Arial" pitchFamily="34" charset="0"/>
            </a:endParaRPr>
          </a:p>
        </p:txBody>
      </p:sp>
      <p:sp>
        <p:nvSpPr>
          <p:cNvPr id="30" name="Flèche courbée vers la gauche 29"/>
          <p:cNvSpPr/>
          <p:nvPr/>
        </p:nvSpPr>
        <p:spPr>
          <a:xfrm flipH="1">
            <a:off x="7488238" y="2425700"/>
            <a:ext cx="1817687" cy="451961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a:defRPr/>
            </a:pPr>
            <a:endParaRPr lang="fr-FR">
              <a:solidFill>
                <a:schemeClr val="tx1"/>
              </a:solidFill>
              <a:cs typeface="Arial" pitchFamily="34" charset="0"/>
            </a:endParaRPr>
          </a:p>
        </p:txBody>
      </p:sp>
      <p:sp>
        <p:nvSpPr>
          <p:cNvPr id="32" name="Flèche courbée vers la gauche 31"/>
          <p:cNvSpPr/>
          <p:nvPr/>
        </p:nvSpPr>
        <p:spPr>
          <a:xfrm>
            <a:off x="5016500" y="2425700"/>
            <a:ext cx="1849438" cy="45307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a:defRPr/>
            </a:pPr>
            <a:endParaRPr lang="fr-FR">
              <a:solidFill>
                <a:schemeClr val="tx1"/>
              </a:solidFill>
              <a:cs typeface="Arial" pitchFamily="34" charset="0"/>
            </a:endParaRPr>
          </a:p>
        </p:txBody>
      </p:sp>
      <p:sp>
        <p:nvSpPr>
          <p:cNvPr id="18" name="Flèche courbée vers la gauche 17"/>
          <p:cNvSpPr/>
          <p:nvPr/>
        </p:nvSpPr>
        <p:spPr>
          <a:xfrm flipH="1">
            <a:off x="569913" y="6440488"/>
            <a:ext cx="1368425" cy="242728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a:defRPr/>
            </a:pPr>
            <a:endParaRPr lang="fr-FR">
              <a:solidFill>
                <a:schemeClr val="tx1"/>
              </a:solidFill>
              <a:cs typeface="Arial" pitchFamily="34" charset="0"/>
            </a:endParaRPr>
          </a:p>
        </p:txBody>
      </p:sp>
      <p:sp>
        <p:nvSpPr>
          <p:cNvPr id="21" name="Flèche courbée vers la gauche 20"/>
          <p:cNvSpPr/>
          <p:nvPr/>
        </p:nvSpPr>
        <p:spPr>
          <a:xfrm>
            <a:off x="12349163" y="6440488"/>
            <a:ext cx="1368425" cy="242728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a:defRPr/>
            </a:pPr>
            <a:endParaRPr lang="fr-FR">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Text Box 4"/>
          <p:cNvGrpSpPr>
            <a:grpSpLocks/>
          </p:cNvGrpSpPr>
          <p:nvPr/>
        </p:nvGrpSpPr>
        <p:grpSpPr bwMode="auto">
          <a:xfrm>
            <a:off x="557213" y="614363"/>
            <a:ext cx="13398500" cy="1811337"/>
            <a:chOff x="461" y="2753"/>
            <a:chExt cx="8440" cy="1141"/>
          </a:xfrm>
        </p:grpSpPr>
        <p:pic>
          <p:nvPicPr>
            <p:cNvPr id="31771" name="Text Box 4"/>
            <p:cNvPicPr>
              <a:picLocks noChangeArrowheads="1"/>
            </p:cNvPicPr>
            <p:nvPr/>
          </p:nvPicPr>
          <p:blipFill>
            <a:blip r:embed="rId3" cstate="print"/>
            <a:srcRect/>
            <a:stretch>
              <a:fillRect/>
            </a:stretch>
          </p:blipFill>
          <p:spPr bwMode="auto">
            <a:xfrm>
              <a:off x="461" y="2753"/>
              <a:ext cx="8440" cy="1141"/>
            </a:xfrm>
            <a:prstGeom prst="rect">
              <a:avLst/>
            </a:prstGeom>
            <a:noFill/>
            <a:ln w="9525">
              <a:noFill/>
              <a:miter lim="800000"/>
              <a:headEnd/>
              <a:tailEnd/>
            </a:ln>
          </p:spPr>
        </p:pic>
        <p:sp>
          <p:nvSpPr>
            <p:cNvPr id="31772" name="Text Box 6"/>
            <p:cNvSpPr txBox="1">
              <a:spLocks noChangeArrowheads="1"/>
            </p:cNvSpPr>
            <p:nvPr/>
          </p:nvSpPr>
          <p:spPr bwMode="auto">
            <a:xfrm>
              <a:off x="465" y="2759"/>
              <a:ext cx="8431" cy="673"/>
            </a:xfrm>
            <a:prstGeom prst="rect">
              <a:avLst/>
            </a:prstGeom>
            <a:solidFill>
              <a:srgbClr val="003366"/>
            </a:solidFill>
            <a:ln w="9525">
              <a:solidFill>
                <a:srgbClr val="003366"/>
              </a:solidFill>
              <a:miter lim="800000"/>
              <a:headEnd/>
              <a:tailEnd/>
            </a:ln>
          </p:spPr>
          <p:txBody>
            <a:bodyPr lIns="144004" tIns="72001" rIns="144004" bIns="72001">
              <a:spAutoFit/>
            </a:bodyPr>
            <a:lstStyle/>
            <a:p>
              <a:pPr marL="539750" indent="-539750" algn="ctr" defTabSz="1439863" eaLnBrk="0" hangingPunct="0">
                <a:buClr>
                  <a:srgbClr val="CC0000"/>
                </a:buClr>
              </a:pPr>
              <a:r>
                <a:rPr lang="fr-FR" sz="6000" b="1" dirty="0" smtClean="0">
                  <a:solidFill>
                    <a:srgbClr val="FFCC66"/>
                  </a:solidFill>
                  <a:latin typeface="Bookman Old Style" pitchFamily="18" charset="0"/>
                </a:rPr>
                <a:t>Tourisme national</a:t>
              </a:r>
              <a:endParaRPr lang="fr-FR" sz="6000" b="1" dirty="0">
                <a:solidFill>
                  <a:srgbClr val="FFCC66"/>
                </a:solidFill>
                <a:latin typeface="Bookman Old Style" pitchFamily="18" charset="0"/>
              </a:endParaRPr>
            </a:p>
          </p:txBody>
        </p:sp>
      </p:grpSp>
      <p:sp>
        <p:nvSpPr>
          <p:cNvPr id="22" name="Text Box 3"/>
          <p:cNvSpPr txBox="1">
            <a:spLocks noChangeArrowheads="1"/>
          </p:cNvSpPr>
          <p:nvPr/>
        </p:nvSpPr>
        <p:spPr bwMode="auto">
          <a:xfrm>
            <a:off x="7993217" y="4925594"/>
            <a:ext cx="5844679" cy="884072"/>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smtClean="0">
                <a:solidFill>
                  <a:srgbClr val="376092"/>
                </a:solidFill>
                <a:latin typeface="Bookman Old Style" pitchFamily="18" charset="0"/>
                <a:cs typeface="Times New Roman" pitchFamily="18" charset="0"/>
              </a:rPr>
              <a:t>Le balnéaire</a:t>
            </a:r>
            <a:endParaRPr lang="fr-FR" sz="4800" b="1" dirty="0">
              <a:solidFill>
                <a:srgbClr val="376092"/>
              </a:solidFill>
              <a:latin typeface="Bookman Old Style" pitchFamily="18" charset="0"/>
              <a:cs typeface="Times New Roman" pitchFamily="18" charset="0"/>
            </a:endParaRPr>
          </a:p>
        </p:txBody>
      </p:sp>
      <p:grpSp>
        <p:nvGrpSpPr>
          <p:cNvPr id="31750" name="Group 20"/>
          <p:cNvGrpSpPr>
            <a:grpSpLocks/>
          </p:cNvGrpSpPr>
          <p:nvPr/>
        </p:nvGrpSpPr>
        <p:grpSpPr bwMode="auto">
          <a:xfrm rot="2764914">
            <a:off x="3916358" y="3164322"/>
            <a:ext cx="620713" cy="2036763"/>
            <a:chOff x="1905" y="1796"/>
            <a:chExt cx="308" cy="699"/>
          </a:xfrm>
        </p:grpSpPr>
        <p:sp>
          <p:nvSpPr>
            <p:cNvPr id="40985" name="AutoShape 21"/>
            <p:cNvSpPr>
              <a:spLocks noChangeArrowheads="1"/>
            </p:cNvSpPr>
            <p:nvPr/>
          </p:nvSpPr>
          <p:spPr bwMode="auto">
            <a:xfrm rot="5400000">
              <a:off x="1895" y="1882"/>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0986"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1751" name="Group 20"/>
          <p:cNvGrpSpPr>
            <a:grpSpLocks/>
          </p:cNvGrpSpPr>
          <p:nvPr/>
        </p:nvGrpSpPr>
        <p:grpSpPr bwMode="auto">
          <a:xfrm rot="19084416">
            <a:off x="9534521" y="3151536"/>
            <a:ext cx="574675" cy="2111375"/>
            <a:chOff x="1905" y="1796"/>
            <a:chExt cx="308" cy="699"/>
          </a:xfrm>
        </p:grpSpPr>
        <p:sp>
          <p:nvSpPr>
            <p:cNvPr id="40983" name="AutoShape 21"/>
            <p:cNvSpPr>
              <a:spLocks noChangeArrowheads="1"/>
            </p:cNvSpPr>
            <p:nvPr/>
          </p:nvSpPr>
          <p:spPr bwMode="auto">
            <a:xfrm rot="5400000">
              <a:off x="1902" y="1877"/>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vert="eaVert"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0984" name="Freeform 22"/>
            <p:cNvSpPr>
              <a:spLocks/>
            </p:cNvSpPr>
            <p:nvPr/>
          </p:nvSpPr>
          <p:spPr bwMode="auto">
            <a:xfrm>
              <a:off x="1904"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lIns="143953" tIns="71976" rIns="143953" bIns="71976"/>
            <a:lstStyle/>
            <a:p>
              <a:pPr>
                <a:defRPr/>
              </a:pPr>
              <a:endParaRPr lang="fr-FR">
                <a:latin typeface="Arial" pitchFamily="34" charset="0"/>
                <a:cs typeface="Arial" pitchFamily="34" charset="0"/>
              </a:endParaRPr>
            </a:p>
          </p:txBody>
        </p:sp>
      </p:grpSp>
      <p:sp>
        <p:nvSpPr>
          <p:cNvPr id="29" name="Text Box 3"/>
          <p:cNvSpPr txBox="1">
            <a:spLocks noChangeArrowheads="1"/>
          </p:cNvSpPr>
          <p:nvPr/>
        </p:nvSpPr>
        <p:spPr bwMode="auto">
          <a:xfrm>
            <a:off x="479422" y="5017927"/>
            <a:ext cx="5508364" cy="1622736"/>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smtClean="0">
                <a:solidFill>
                  <a:srgbClr val="376092"/>
                </a:solidFill>
                <a:latin typeface="Bookman Old Style" pitchFamily="18" charset="0"/>
                <a:cs typeface="Times New Roman" pitchFamily="18" charset="0"/>
              </a:rPr>
              <a:t>Détente et loisirs</a:t>
            </a:r>
            <a:endParaRPr lang="fr-FR" sz="4800" b="1" dirty="0">
              <a:solidFill>
                <a:srgbClr val="376092"/>
              </a:solidFill>
              <a:latin typeface="Bookman Old Style" pitchFamily="18" charset="0"/>
              <a:cs typeface="Times New Roman" pitchFamily="18" charset="0"/>
            </a:endParaRPr>
          </a:p>
        </p:txBody>
      </p:sp>
      <p:grpSp>
        <p:nvGrpSpPr>
          <p:cNvPr id="31755" name="Group 20"/>
          <p:cNvGrpSpPr>
            <a:grpSpLocks/>
          </p:cNvGrpSpPr>
          <p:nvPr/>
        </p:nvGrpSpPr>
        <p:grpSpPr bwMode="auto">
          <a:xfrm>
            <a:off x="6772272" y="4329105"/>
            <a:ext cx="620713" cy="3724275"/>
            <a:chOff x="1905" y="1796"/>
            <a:chExt cx="308" cy="699"/>
          </a:xfrm>
        </p:grpSpPr>
        <p:sp>
          <p:nvSpPr>
            <p:cNvPr id="40981" name="AutoShape 21"/>
            <p:cNvSpPr>
              <a:spLocks noChangeArrowheads="1"/>
            </p:cNvSpPr>
            <p:nvPr/>
          </p:nvSpPr>
          <p:spPr bwMode="auto">
            <a:xfrm rot="5400000">
              <a:off x="1899" y="1882"/>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0982"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3" name="Text Box 3"/>
          <p:cNvSpPr txBox="1">
            <a:spLocks noChangeArrowheads="1"/>
          </p:cNvSpPr>
          <p:nvPr/>
        </p:nvSpPr>
        <p:spPr bwMode="auto">
          <a:xfrm>
            <a:off x="1914488" y="8136979"/>
            <a:ext cx="10439772" cy="1622736"/>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smtClean="0">
                <a:solidFill>
                  <a:srgbClr val="376092"/>
                </a:solidFill>
                <a:latin typeface="Bookman Old Style" pitchFamily="18" charset="0"/>
                <a:cs typeface="Times New Roman" pitchFamily="18" charset="0"/>
              </a:rPr>
              <a:t>Thermalisme, Cultuel, Montagne et Saharien</a:t>
            </a:r>
            <a:endParaRPr lang="fr-FR" sz="4800" b="1" dirty="0">
              <a:solidFill>
                <a:srgbClr val="376092"/>
              </a:solidFill>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Text Box 4"/>
          <p:cNvGrpSpPr>
            <a:grpSpLocks/>
          </p:cNvGrpSpPr>
          <p:nvPr/>
        </p:nvGrpSpPr>
        <p:grpSpPr bwMode="auto">
          <a:xfrm>
            <a:off x="557213" y="604838"/>
            <a:ext cx="13398500" cy="1811337"/>
            <a:chOff x="461" y="2753"/>
            <a:chExt cx="8440" cy="1141"/>
          </a:xfrm>
        </p:grpSpPr>
        <p:pic>
          <p:nvPicPr>
            <p:cNvPr id="33826" name="Text Box 4"/>
            <p:cNvPicPr>
              <a:picLocks noChangeArrowheads="1"/>
            </p:cNvPicPr>
            <p:nvPr/>
          </p:nvPicPr>
          <p:blipFill>
            <a:blip r:embed="rId3" cstate="print"/>
            <a:srcRect/>
            <a:stretch>
              <a:fillRect/>
            </a:stretch>
          </p:blipFill>
          <p:spPr bwMode="auto">
            <a:xfrm>
              <a:off x="461" y="2753"/>
              <a:ext cx="8440" cy="1141"/>
            </a:xfrm>
            <a:prstGeom prst="rect">
              <a:avLst/>
            </a:prstGeom>
            <a:noFill/>
            <a:ln w="9525">
              <a:noFill/>
              <a:miter lim="800000"/>
              <a:headEnd/>
              <a:tailEnd/>
            </a:ln>
          </p:spPr>
        </p:pic>
        <p:sp>
          <p:nvSpPr>
            <p:cNvPr id="33827" name="Text Box 6"/>
            <p:cNvSpPr txBox="1">
              <a:spLocks noChangeArrowheads="1"/>
            </p:cNvSpPr>
            <p:nvPr/>
          </p:nvSpPr>
          <p:spPr bwMode="auto">
            <a:xfrm>
              <a:off x="465" y="2759"/>
              <a:ext cx="8431" cy="673"/>
            </a:xfrm>
            <a:prstGeom prst="rect">
              <a:avLst/>
            </a:prstGeom>
            <a:solidFill>
              <a:srgbClr val="003366"/>
            </a:solidFill>
            <a:ln w="9525">
              <a:solidFill>
                <a:srgbClr val="003366"/>
              </a:solidFill>
              <a:miter lim="800000"/>
              <a:headEnd/>
              <a:tailEnd/>
            </a:ln>
          </p:spPr>
          <p:txBody>
            <a:bodyPr lIns="144004" tIns="72001" rIns="144004" bIns="72001">
              <a:spAutoFit/>
            </a:bodyPr>
            <a:lstStyle/>
            <a:p>
              <a:pPr marL="539750" indent="-539750" algn="ctr" defTabSz="1439863" eaLnBrk="0" hangingPunct="0">
                <a:buClr>
                  <a:srgbClr val="CC0000"/>
                </a:buClr>
              </a:pPr>
              <a:r>
                <a:rPr lang="fr-FR" sz="6000" b="1" dirty="0" smtClean="0">
                  <a:solidFill>
                    <a:srgbClr val="FFCC66"/>
                  </a:solidFill>
                  <a:latin typeface="Bookman Old Style" pitchFamily="18" charset="0"/>
                </a:rPr>
                <a:t>Tourisme international</a:t>
              </a:r>
              <a:endParaRPr lang="fr-FR" sz="6000" b="1" dirty="0">
                <a:solidFill>
                  <a:srgbClr val="FFCC66"/>
                </a:solidFill>
                <a:latin typeface="Bookman Old Style" pitchFamily="18" charset="0"/>
              </a:endParaRPr>
            </a:p>
          </p:txBody>
        </p:sp>
      </p:grpSp>
      <p:sp>
        <p:nvSpPr>
          <p:cNvPr id="11" name="Rectangle 10"/>
          <p:cNvSpPr/>
          <p:nvPr/>
        </p:nvSpPr>
        <p:spPr>
          <a:xfrm>
            <a:off x="0" y="10094913"/>
            <a:ext cx="14401800" cy="706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spcBef>
                <a:spcPts val="300"/>
              </a:spcBef>
              <a:spcAft>
                <a:spcPts val="1000"/>
              </a:spcAft>
              <a:defRPr/>
            </a:pPr>
            <a:r>
              <a:rPr lang="ar-DZ" sz="3200" b="1">
                <a:solidFill>
                  <a:srgbClr val="262626"/>
                </a:solidFill>
                <a:latin typeface="Calibri" pitchFamily="34" charset="0"/>
              </a:rPr>
              <a:t>    </a:t>
            </a:r>
            <a:r>
              <a:rPr lang="ar-DZ" sz="3200" b="1">
                <a:solidFill>
                  <a:srgbClr val="823634"/>
                </a:solidFill>
                <a:latin typeface="Calibri" pitchFamily="34" charset="0"/>
              </a:rPr>
              <a:t> </a:t>
            </a:r>
            <a:endParaRPr lang="fr-FR" sz="3200" b="1">
              <a:solidFill>
                <a:srgbClr val="823634"/>
              </a:solidFill>
              <a:latin typeface="Calibri" pitchFamily="34" charset="0"/>
              <a:cs typeface="Arial" pitchFamily="34" charset="0"/>
            </a:endParaRPr>
          </a:p>
        </p:txBody>
      </p:sp>
      <p:sp>
        <p:nvSpPr>
          <p:cNvPr id="22" name="Text Box 3"/>
          <p:cNvSpPr txBox="1">
            <a:spLocks noChangeArrowheads="1"/>
          </p:cNvSpPr>
          <p:nvPr/>
        </p:nvSpPr>
        <p:spPr bwMode="auto">
          <a:xfrm>
            <a:off x="8629660" y="4536579"/>
            <a:ext cx="5306715" cy="1068738"/>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5400" b="1" dirty="0" smtClean="0">
                <a:solidFill>
                  <a:srgbClr val="376092"/>
                </a:solidFill>
                <a:latin typeface="Bookman Old Style" pitchFamily="18" charset="0"/>
                <a:cs typeface="Times New Roman" pitchFamily="18" charset="0"/>
              </a:rPr>
              <a:t>Saharien</a:t>
            </a:r>
            <a:r>
              <a:rPr lang="fr-FR" sz="6000" b="1" dirty="0" smtClean="0">
                <a:solidFill>
                  <a:srgbClr val="376092"/>
                </a:solidFill>
                <a:latin typeface="Bookman Old Style" pitchFamily="18" charset="0"/>
                <a:cs typeface="Times New Roman" pitchFamily="18" charset="0"/>
              </a:rPr>
              <a:t> </a:t>
            </a:r>
            <a:endParaRPr lang="fr-FR" sz="6000" b="1" dirty="0">
              <a:solidFill>
                <a:srgbClr val="376092"/>
              </a:solidFill>
              <a:latin typeface="Bookman Old Style" pitchFamily="18" charset="0"/>
              <a:cs typeface="Times New Roman" pitchFamily="18" charset="0"/>
            </a:endParaRPr>
          </a:p>
        </p:txBody>
      </p:sp>
      <p:grpSp>
        <p:nvGrpSpPr>
          <p:cNvPr id="33799" name="Group 20"/>
          <p:cNvGrpSpPr>
            <a:grpSpLocks/>
          </p:cNvGrpSpPr>
          <p:nvPr/>
        </p:nvGrpSpPr>
        <p:grpSpPr bwMode="auto">
          <a:xfrm rot="2764914">
            <a:off x="4212688" y="2490044"/>
            <a:ext cx="620713" cy="2245834"/>
            <a:chOff x="1894" y="1781"/>
            <a:chExt cx="308" cy="713"/>
          </a:xfrm>
        </p:grpSpPr>
        <p:sp>
          <p:nvSpPr>
            <p:cNvPr id="43040" name="AutoShape 21"/>
            <p:cNvSpPr>
              <a:spLocks noChangeArrowheads="1"/>
            </p:cNvSpPr>
            <p:nvPr/>
          </p:nvSpPr>
          <p:spPr bwMode="auto">
            <a:xfrm rot="5400000">
              <a:off x="1850" y="1862"/>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3041" name="Freeform 22"/>
            <p:cNvSpPr>
              <a:spLocks/>
            </p:cNvSpPr>
            <p:nvPr/>
          </p:nvSpPr>
          <p:spPr bwMode="auto">
            <a:xfrm>
              <a:off x="1894" y="2022"/>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3800" name="Group 20"/>
          <p:cNvGrpSpPr>
            <a:grpSpLocks/>
          </p:cNvGrpSpPr>
          <p:nvPr/>
        </p:nvGrpSpPr>
        <p:grpSpPr bwMode="auto">
          <a:xfrm rot="19084416">
            <a:off x="9541406" y="2588346"/>
            <a:ext cx="574675" cy="2093913"/>
            <a:chOff x="1905" y="1796"/>
            <a:chExt cx="308" cy="699"/>
          </a:xfrm>
        </p:grpSpPr>
        <p:sp>
          <p:nvSpPr>
            <p:cNvPr id="43038" name="AutoShape 21"/>
            <p:cNvSpPr>
              <a:spLocks noChangeArrowheads="1"/>
            </p:cNvSpPr>
            <p:nvPr/>
          </p:nvSpPr>
          <p:spPr bwMode="auto">
            <a:xfrm rot="5400000">
              <a:off x="1902" y="1877"/>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vert="eaVert"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3039" name="Freeform 22"/>
            <p:cNvSpPr>
              <a:spLocks/>
            </p:cNvSpPr>
            <p:nvPr/>
          </p:nvSpPr>
          <p:spPr bwMode="auto">
            <a:xfrm>
              <a:off x="1904" y="2021"/>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lIns="143953" tIns="71976" rIns="143953" bIns="71976"/>
            <a:lstStyle/>
            <a:p>
              <a:pPr>
                <a:defRPr/>
              </a:pPr>
              <a:endParaRPr lang="fr-FR">
                <a:latin typeface="Arial" pitchFamily="34" charset="0"/>
                <a:cs typeface="Arial" pitchFamily="34" charset="0"/>
              </a:endParaRPr>
            </a:p>
          </p:txBody>
        </p:sp>
      </p:grpSp>
      <p:sp>
        <p:nvSpPr>
          <p:cNvPr id="29" name="Text Box 3"/>
          <p:cNvSpPr txBox="1">
            <a:spLocks noChangeArrowheads="1"/>
          </p:cNvSpPr>
          <p:nvPr/>
        </p:nvSpPr>
        <p:spPr bwMode="auto">
          <a:xfrm>
            <a:off x="552163" y="8308926"/>
            <a:ext cx="13377375" cy="976405"/>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5400" b="1" dirty="0" smtClean="0">
                <a:solidFill>
                  <a:srgbClr val="376092"/>
                </a:solidFill>
                <a:latin typeface="Bookman Old Style" pitchFamily="18" charset="0"/>
                <a:cs typeface="Times New Roman" pitchFamily="18" charset="0"/>
              </a:rPr>
              <a:t>Balnéaire haut de gamme</a:t>
            </a:r>
            <a:endParaRPr lang="fr-FR" sz="5400" b="1" dirty="0">
              <a:solidFill>
                <a:srgbClr val="376092"/>
              </a:solidFill>
              <a:latin typeface="Bookman Old Style" pitchFamily="18" charset="0"/>
              <a:cs typeface="Times New Roman" pitchFamily="18" charset="0"/>
            </a:endParaRPr>
          </a:p>
        </p:txBody>
      </p:sp>
      <p:sp>
        <p:nvSpPr>
          <p:cNvPr id="18" name="Text Box 3"/>
          <p:cNvSpPr txBox="1">
            <a:spLocks noChangeArrowheads="1"/>
          </p:cNvSpPr>
          <p:nvPr/>
        </p:nvSpPr>
        <p:spPr bwMode="auto">
          <a:xfrm>
            <a:off x="7544635" y="6454953"/>
            <a:ext cx="6384904" cy="976405"/>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5400" b="1" dirty="0" smtClean="0">
                <a:solidFill>
                  <a:srgbClr val="376092"/>
                </a:solidFill>
                <a:latin typeface="Bookman Old Style" pitchFamily="18" charset="0"/>
                <a:cs typeface="Times New Roman" pitchFamily="18" charset="0"/>
              </a:rPr>
              <a:t>Affaires </a:t>
            </a:r>
            <a:endParaRPr lang="fr-FR" sz="5400" b="1" dirty="0">
              <a:solidFill>
                <a:srgbClr val="376092"/>
              </a:solidFill>
              <a:latin typeface="Bookman Old Style" pitchFamily="18" charset="0"/>
              <a:cs typeface="Times New Roman" pitchFamily="18" charset="0"/>
            </a:endParaRPr>
          </a:p>
        </p:txBody>
      </p:sp>
      <p:sp>
        <p:nvSpPr>
          <p:cNvPr id="19" name="Text Box 3"/>
          <p:cNvSpPr txBox="1">
            <a:spLocks noChangeArrowheads="1"/>
          </p:cNvSpPr>
          <p:nvPr/>
        </p:nvSpPr>
        <p:spPr bwMode="auto">
          <a:xfrm>
            <a:off x="552164" y="4464571"/>
            <a:ext cx="4938988" cy="1068738"/>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5400" b="1" dirty="0" smtClean="0">
                <a:solidFill>
                  <a:srgbClr val="376092"/>
                </a:solidFill>
                <a:latin typeface="Bookman Old Style" pitchFamily="18" charset="0"/>
                <a:cs typeface="Times New Roman" pitchFamily="18" charset="0"/>
              </a:rPr>
              <a:t>Culturel</a:t>
            </a:r>
            <a:r>
              <a:rPr lang="fr-FR" sz="6000" b="1" dirty="0" smtClean="0">
                <a:solidFill>
                  <a:srgbClr val="376092"/>
                </a:solidFill>
                <a:latin typeface="Bookman Old Style" pitchFamily="18" charset="0"/>
                <a:cs typeface="Times New Roman" pitchFamily="18" charset="0"/>
              </a:rPr>
              <a:t> </a:t>
            </a:r>
            <a:endParaRPr lang="fr-FR" sz="4000" b="1" dirty="0">
              <a:solidFill>
                <a:srgbClr val="376092"/>
              </a:solidFill>
              <a:latin typeface="Bookman Old Style" pitchFamily="18" charset="0"/>
              <a:cs typeface="Times New Roman" pitchFamily="18" charset="0"/>
            </a:endParaRPr>
          </a:p>
        </p:txBody>
      </p:sp>
      <p:grpSp>
        <p:nvGrpSpPr>
          <p:cNvPr id="33814" name="Group 20"/>
          <p:cNvGrpSpPr>
            <a:grpSpLocks/>
          </p:cNvGrpSpPr>
          <p:nvPr/>
        </p:nvGrpSpPr>
        <p:grpSpPr bwMode="auto">
          <a:xfrm rot="20468102">
            <a:off x="7638821" y="3297562"/>
            <a:ext cx="574675" cy="3249612"/>
            <a:chOff x="1905" y="1796"/>
            <a:chExt cx="308" cy="699"/>
          </a:xfrm>
        </p:grpSpPr>
        <p:sp>
          <p:nvSpPr>
            <p:cNvPr id="43034" name="AutoShape 21"/>
            <p:cNvSpPr>
              <a:spLocks noChangeArrowheads="1"/>
            </p:cNvSpPr>
            <p:nvPr/>
          </p:nvSpPr>
          <p:spPr bwMode="auto">
            <a:xfrm rot="5400000">
              <a:off x="1902" y="1877"/>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vert="eaVert"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3035" name="Freeform 22"/>
            <p:cNvSpPr>
              <a:spLocks/>
            </p:cNvSpPr>
            <p:nvPr/>
          </p:nvSpPr>
          <p:spPr bwMode="auto">
            <a:xfrm>
              <a:off x="1904"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lIns="143953" tIns="71976" rIns="143953" bIns="71976"/>
            <a:lstStyle/>
            <a:p>
              <a:pPr>
                <a:defRPr/>
              </a:pPr>
              <a:endParaRPr lang="fr-FR">
                <a:latin typeface="Arial" pitchFamily="34" charset="0"/>
                <a:cs typeface="Arial" pitchFamily="34" charset="0"/>
              </a:endParaRPr>
            </a:p>
          </p:txBody>
        </p:sp>
      </p:grpSp>
      <p:grpSp>
        <p:nvGrpSpPr>
          <p:cNvPr id="33815" name="Group 20"/>
          <p:cNvGrpSpPr>
            <a:grpSpLocks/>
          </p:cNvGrpSpPr>
          <p:nvPr/>
        </p:nvGrpSpPr>
        <p:grpSpPr bwMode="auto">
          <a:xfrm rot="952389">
            <a:off x="5666060" y="3218290"/>
            <a:ext cx="620713" cy="4664782"/>
            <a:chOff x="1901" y="1801"/>
            <a:chExt cx="308" cy="694"/>
          </a:xfrm>
        </p:grpSpPr>
        <p:sp>
          <p:nvSpPr>
            <p:cNvPr id="43032" name="AutoShape 21"/>
            <p:cNvSpPr>
              <a:spLocks noChangeArrowheads="1"/>
            </p:cNvSpPr>
            <p:nvPr/>
          </p:nvSpPr>
          <p:spPr bwMode="auto">
            <a:xfrm rot="5400000">
              <a:off x="1892"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3033"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368252" y="1280155"/>
            <a:ext cx="12313368" cy="112347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a:solidFill>
                  <a:srgbClr val="376092"/>
                </a:solidFill>
                <a:latin typeface="Bookman Old Style" pitchFamily="18" charset="0"/>
                <a:cs typeface="Times New Roman" pitchFamily="18" charset="0"/>
              </a:rPr>
              <a:t>introduction</a:t>
            </a:r>
          </a:p>
        </p:txBody>
      </p:sp>
      <p:pic>
        <p:nvPicPr>
          <p:cNvPr id="5125" name="Picture 2" descr="G:\3D\003cf560d0c7b48fe9fe4ee340dc049a_XL.jpg"/>
          <p:cNvPicPr>
            <a:picLocks noChangeAspect="1" noChangeArrowheads="1"/>
          </p:cNvPicPr>
          <p:nvPr/>
        </p:nvPicPr>
        <p:blipFill>
          <a:blip r:embed="rId2" cstate="print"/>
          <a:srcRect/>
          <a:stretch>
            <a:fillRect/>
          </a:stretch>
        </p:blipFill>
        <p:spPr bwMode="auto">
          <a:xfrm>
            <a:off x="2024063" y="3455988"/>
            <a:ext cx="11001375" cy="5859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à coins arrondis 6"/>
          <p:cNvSpPr>
            <a:spLocks noChangeArrowheads="1"/>
          </p:cNvSpPr>
          <p:nvPr/>
        </p:nvSpPr>
        <p:spPr bwMode="auto">
          <a:xfrm>
            <a:off x="0" y="592213"/>
            <a:ext cx="14401800" cy="4952478"/>
          </a:xfrm>
          <a:prstGeom prst="roundRect">
            <a:avLst>
              <a:gd name="adj" fmla="val 39509"/>
            </a:avLst>
          </a:prstGeom>
          <a:solidFill>
            <a:srgbClr val="003366"/>
          </a:solidFill>
          <a:ln w="9525">
            <a:solidFill>
              <a:srgbClr val="003366"/>
            </a:solidFill>
            <a:miter lim="800000"/>
            <a:headEnd/>
            <a:tailEnd/>
          </a:ln>
        </p:spPr>
        <p:txBody>
          <a:bodyPr wrap="square" lIns="144004" tIns="72001" rIns="144004" bIns="72001">
            <a:spAutoFit/>
          </a:bodyPr>
          <a:lstStyle/>
          <a:p>
            <a:pPr algn="ctr" defTabSz="1439863">
              <a:lnSpc>
                <a:spcPct val="150000"/>
              </a:lnSpc>
              <a:spcBef>
                <a:spcPct val="50000"/>
              </a:spcBef>
            </a:pPr>
            <a:r>
              <a:rPr lang="fr-FR" sz="3200" b="1" i="1" dirty="0" smtClean="0">
                <a:solidFill>
                  <a:schemeClr val="accent3">
                    <a:lumMod val="40000"/>
                    <a:lumOff val="60000"/>
                  </a:schemeClr>
                </a:solidFill>
              </a:rPr>
              <a:t>Le </a:t>
            </a:r>
            <a:r>
              <a:rPr lang="fr-FR" sz="3200" b="1" i="1" dirty="0" smtClean="0">
                <a:solidFill>
                  <a:schemeClr val="bg1"/>
                </a:solidFill>
              </a:rPr>
              <a:t>SDAT </a:t>
            </a:r>
            <a:r>
              <a:rPr lang="fr-FR" sz="3200" b="1" i="1" dirty="0">
                <a:solidFill>
                  <a:schemeClr val="bg1"/>
                </a:solidFill>
              </a:rPr>
              <a:t>2030</a:t>
            </a:r>
            <a:r>
              <a:rPr lang="fr-FR" sz="3200" b="1" i="1" dirty="0">
                <a:solidFill>
                  <a:schemeClr val="accent3">
                    <a:lumMod val="40000"/>
                    <a:lumOff val="60000"/>
                  </a:schemeClr>
                </a:solidFill>
              </a:rPr>
              <a:t>, </a:t>
            </a:r>
            <a:r>
              <a:rPr lang="fr-FR" sz="3200" b="1" i="1" dirty="0" smtClean="0">
                <a:solidFill>
                  <a:schemeClr val="accent3">
                    <a:lumMod val="40000"/>
                    <a:lumOff val="60000"/>
                  </a:schemeClr>
                </a:solidFill>
              </a:rPr>
              <a:t>préconise la </a:t>
            </a:r>
            <a:r>
              <a:rPr lang="fr-FR" sz="3200" b="1" i="1" dirty="0">
                <a:solidFill>
                  <a:schemeClr val="accent3">
                    <a:lumMod val="40000"/>
                    <a:lumOff val="60000"/>
                  </a:schemeClr>
                </a:solidFill>
              </a:rPr>
              <a:t>mise en tourisme de l’Algérie </a:t>
            </a:r>
            <a:r>
              <a:rPr lang="fr-FR" sz="3200" b="1" i="1" dirty="0" smtClean="0">
                <a:solidFill>
                  <a:schemeClr val="accent3">
                    <a:lumMod val="40000"/>
                    <a:lumOff val="60000"/>
                  </a:schemeClr>
                </a:solidFill>
              </a:rPr>
              <a:t>à travers la </a:t>
            </a:r>
            <a:r>
              <a:rPr lang="fr-FR" sz="3200" b="1" i="1" dirty="0">
                <a:solidFill>
                  <a:schemeClr val="accent3">
                    <a:lumMod val="40000"/>
                    <a:lumOff val="60000"/>
                  </a:schemeClr>
                </a:solidFill>
              </a:rPr>
              <a:t>structuration de </a:t>
            </a:r>
            <a:r>
              <a:rPr lang="fr-FR" sz="3200" b="1" i="1" u="sng" dirty="0">
                <a:solidFill>
                  <a:schemeClr val="bg1"/>
                </a:solidFill>
              </a:rPr>
              <a:t>Pôles Touristiques</a:t>
            </a:r>
            <a:r>
              <a:rPr lang="fr-FR" sz="3200" b="1" i="1" dirty="0">
                <a:solidFill>
                  <a:schemeClr val="bg1"/>
                </a:solidFill>
              </a:rPr>
              <a:t>  </a:t>
            </a:r>
            <a:r>
              <a:rPr lang="fr-FR" sz="3200" b="1" i="1" dirty="0">
                <a:solidFill>
                  <a:schemeClr val="accent3">
                    <a:lumMod val="40000"/>
                    <a:lumOff val="60000"/>
                  </a:schemeClr>
                </a:solidFill>
              </a:rPr>
              <a:t>reconnus comme modèle par le marché touristique international. Ces pôles doivent permettre de structurer le territoire algérien </a:t>
            </a:r>
            <a:r>
              <a:rPr lang="fr-FR" sz="3200" b="1" i="1" dirty="0" smtClean="0">
                <a:solidFill>
                  <a:schemeClr val="accent3">
                    <a:lumMod val="40000"/>
                    <a:lumOff val="60000"/>
                  </a:schemeClr>
                </a:solidFill>
              </a:rPr>
              <a:t>de </a:t>
            </a:r>
            <a:r>
              <a:rPr lang="fr-FR" sz="3200" b="1" i="1" dirty="0">
                <a:solidFill>
                  <a:schemeClr val="accent3">
                    <a:lumMod val="40000"/>
                    <a:lumOff val="60000"/>
                  </a:schemeClr>
                </a:solidFill>
              </a:rPr>
              <a:t>façon active </a:t>
            </a:r>
            <a:r>
              <a:rPr lang="fr-FR" sz="3200" b="1" i="1" dirty="0" smtClean="0">
                <a:solidFill>
                  <a:schemeClr val="accent3">
                    <a:lumMod val="40000"/>
                    <a:lumOff val="60000"/>
                  </a:schemeClr>
                </a:solidFill>
              </a:rPr>
              <a:t>pour </a:t>
            </a:r>
            <a:r>
              <a:rPr lang="fr-FR" sz="3200" b="1" i="1" dirty="0">
                <a:solidFill>
                  <a:schemeClr val="accent3">
                    <a:lumMod val="40000"/>
                    <a:lumOff val="60000"/>
                  </a:schemeClr>
                </a:solidFill>
              </a:rPr>
              <a:t>façonner </a:t>
            </a:r>
            <a:r>
              <a:rPr lang="fr-FR" sz="3200" b="1" i="1" dirty="0" smtClean="0">
                <a:solidFill>
                  <a:schemeClr val="accent3">
                    <a:lumMod val="40000"/>
                    <a:lumOff val="60000"/>
                  </a:schemeClr>
                </a:solidFill>
              </a:rPr>
              <a:t> </a:t>
            </a:r>
            <a:r>
              <a:rPr lang="fr-FR" sz="3200" b="1" i="1" dirty="0">
                <a:solidFill>
                  <a:schemeClr val="bg1"/>
                </a:solidFill>
              </a:rPr>
              <a:t>«</a:t>
            </a:r>
            <a:r>
              <a:rPr lang="fr-FR" sz="3200" b="1" i="1" dirty="0" smtClean="0">
                <a:solidFill>
                  <a:schemeClr val="accent3">
                    <a:lumMod val="40000"/>
                    <a:lumOff val="60000"/>
                  </a:schemeClr>
                </a:solidFill>
              </a:rPr>
              <a:t> </a:t>
            </a:r>
            <a:r>
              <a:rPr lang="fr-FR" sz="3200" b="1" i="1" dirty="0" smtClean="0">
                <a:solidFill>
                  <a:schemeClr val="bg1"/>
                </a:solidFill>
              </a:rPr>
              <a:t>l’image </a:t>
            </a:r>
            <a:r>
              <a:rPr lang="fr-FR" sz="3200" b="1" i="1" dirty="0">
                <a:solidFill>
                  <a:schemeClr val="bg1"/>
                </a:solidFill>
              </a:rPr>
              <a:t>touristique de </a:t>
            </a:r>
            <a:r>
              <a:rPr lang="fr-FR" sz="3200" b="1" i="1" dirty="0" smtClean="0">
                <a:solidFill>
                  <a:schemeClr val="bg1"/>
                </a:solidFill>
              </a:rPr>
              <a:t>l’Algérie »</a:t>
            </a:r>
            <a:endParaRPr lang="fr-FR" sz="3200" b="1" i="1" dirty="0">
              <a:solidFill>
                <a:schemeClr val="bg1"/>
              </a:solidFill>
            </a:endParaRPr>
          </a:p>
        </p:txBody>
      </p:sp>
      <p:sp>
        <p:nvSpPr>
          <p:cNvPr id="34819" name="Rectangle à coins arrondis 2"/>
          <p:cNvSpPr>
            <a:spLocks noChangeArrowheads="1"/>
          </p:cNvSpPr>
          <p:nvPr/>
        </p:nvSpPr>
        <p:spPr bwMode="auto">
          <a:xfrm>
            <a:off x="0" y="6627512"/>
            <a:ext cx="14401800" cy="3669707"/>
          </a:xfrm>
          <a:prstGeom prst="roundRect">
            <a:avLst>
              <a:gd name="adj" fmla="val 27866"/>
            </a:avLst>
          </a:prstGeom>
          <a:solidFill>
            <a:srgbClr val="003366"/>
          </a:solidFill>
          <a:ln w="9525">
            <a:solidFill>
              <a:srgbClr val="003366"/>
            </a:solidFill>
            <a:miter lim="800000"/>
            <a:headEnd/>
            <a:tailEnd/>
          </a:ln>
        </p:spPr>
        <p:txBody>
          <a:bodyPr wrap="square" lIns="144004" tIns="72001" rIns="144004" bIns="72001">
            <a:spAutoFit/>
          </a:bodyPr>
          <a:lstStyle/>
          <a:p>
            <a:pPr algn="ctr" defTabSz="1439863">
              <a:lnSpc>
                <a:spcPct val="150000"/>
              </a:lnSpc>
              <a:spcBef>
                <a:spcPct val="50000"/>
              </a:spcBef>
            </a:pPr>
            <a:r>
              <a:rPr lang="fr-FR" sz="3200" b="1" i="1" u="sng" dirty="0">
                <a:solidFill>
                  <a:schemeClr val="bg1"/>
                </a:solidFill>
              </a:rPr>
              <a:t>Le pôle </a:t>
            </a:r>
            <a:r>
              <a:rPr lang="fr-FR" sz="3200" b="1" i="1" u="sng" dirty="0" smtClean="0">
                <a:solidFill>
                  <a:schemeClr val="bg1"/>
                </a:solidFill>
              </a:rPr>
              <a:t>touristique</a:t>
            </a:r>
            <a:r>
              <a:rPr lang="fr-FR" sz="3200" b="1" i="1" dirty="0" smtClean="0">
                <a:solidFill>
                  <a:schemeClr val="bg1"/>
                </a:solidFill>
              </a:rPr>
              <a:t> </a:t>
            </a:r>
            <a:r>
              <a:rPr lang="fr-FR" sz="3200" b="1" i="1" dirty="0" smtClean="0">
                <a:solidFill>
                  <a:schemeClr val="accent3">
                    <a:lumMod val="40000"/>
                    <a:lumOff val="60000"/>
                  </a:schemeClr>
                </a:solidFill>
              </a:rPr>
              <a:t>est </a:t>
            </a:r>
            <a:r>
              <a:rPr lang="fr-FR" sz="3200" b="1" i="1" dirty="0">
                <a:solidFill>
                  <a:schemeClr val="accent3">
                    <a:lumMod val="40000"/>
                    <a:lumOff val="60000"/>
                  </a:schemeClr>
                </a:solidFill>
              </a:rPr>
              <a:t>une combinaison sur </a:t>
            </a:r>
            <a:r>
              <a:rPr lang="fr-FR" sz="3200" b="1" i="1" dirty="0">
                <a:solidFill>
                  <a:schemeClr val="bg1"/>
                </a:solidFill>
              </a:rPr>
              <a:t>un espace géographique </a:t>
            </a:r>
            <a:r>
              <a:rPr lang="fr-FR" sz="3200" b="1" i="1" dirty="0">
                <a:solidFill>
                  <a:schemeClr val="accent3">
                    <a:lumMod val="40000"/>
                    <a:lumOff val="60000"/>
                  </a:schemeClr>
                </a:solidFill>
              </a:rPr>
              <a:t>donné de projets touristiques de </a:t>
            </a:r>
            <a:r>
              <a:rPr lang="fr-FR" sz="3200" b="1" i="1" dirty="0" smtClean="0">
                <a:solidFill>
                  <a:schemeClr val="accent3">
                    <a:lumMod val="40000"/>
                    <a:lumOff val="60000"/>
                  </a:schemeClr>
                </a:solidFill>
              </a:rPr>
              <a:t>qualité </a:t>
            </a:r>
            <a:r>
              <a:rPr lang="fr-FR" sz="3200" b="1" i="1" dirty="0">
                <a:solidFill>
                  <a:schemeClr val="accent3">
                    <a:lumMod val="40000"/>
                    <a:lumOff val="60000"/>
                  </a:schemeClr>
                </a:solidFill>
              </a:rPr>
              <a:t>(équipements d’hébergement et de loisirs) et d’activités touristiques et de circuits touristiques en synergie avec </a:t>
            </a:r>
            <a:r>
              <a:rPr lang="fr-FR" sz="3200" b="1" i="1" dirty="0">
                <a:solidFill>
                  <a:schemeClr val="bg1"/>
                </a:solidFill>
              </a:rPr>
              <a:t>un projet de développement territorial</a:t>
            </a:r>
            <a:endParaRPr lang="ar-DZ" sz="3200" b="1" i="1" dirty="0">
              <a:solidFill>
                <a:schemeClr val="bg1"/>
              </a:solidFill>
            </a:endParaRPr>
          </a:p>
        </p:txBody>
      </p:sp>
      <p:grpSp>
        <p:nvGrpSpPr>
          <p:cNvPr id="34820" name="Group 20"/>
          <p:cNvGrpSpPr>
            <a:grpSpLocks/>
          </p:cNvGrpSpPr>
          <p:nvPr/>
        </p:nvGrpSpPr>
        <p:grpSpPr bwMode="auto">
          <a:xfrm>
            <a:off x="6863258" y="5251177"/>
            <a:ext cx="695325" cy="1517650"/>
            <a:chOff x="1905" y="1796"/>
            <a:chExt cx="308" cy="699"/>
          </a:xfrm>
        </p:grpSpPr>
        <p:sp>
          <p:nvSpPr>
            <p:cNvPr id="44037" name="AutoShape 21"/>
            <p:cNvSpPr>
              <a:spLocks noChangeArrowheads="1"/>
            </p:cNvSpPr>
            <p:nvPr/>
          </p:nvSpPr>
          <p:spPr bwMode="auto">
            <a:xfrm rot="5400000">
              <a:off x="1899" y="1885"/>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4038"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à coins arrondis 1"/>
          <p:cNvSpPr>
            <a:spLocks noChangeArrowheads="1"/>
          </p:cNvSpPr>
          <p:nvPr/>
        </p:nvSpPr>
        <p:spPr bwMode="auto">
          <a:xfrm>
            <a:off x="687388" y="366713"/>
            <a:ext cx="13025437" cy="4056875"/>
          </a:xfrm>
          <a:prstGeom prst="roundRect">
            <a:avLst>
              <a:gd name="adj" fmla="val 37431"/>
            </a:avLst>
          </a:prstGeom>
          <a:solidFill>
            <a:srgbClr val="003366"/>
          </a:solidFill>
          <a:ln w="9525">
            <a:solidFill>
              <a:srgbClr val="003366"/>
            </a:solidFill>
            <a:miter lim="800000"/>
            <a:headEnd/>
            <a:tailEnd/>
          </a:ln>
        </p:spPr>
        <p:txBody>
          <a:bodyPr lIns="144004" tIns="72001" rIns="144004" bIns="72001">
            <a:spAutoFit/>
          </a:bodyPr>
          <a:lstStyle/>
          <a:p>
            <a:pPr algn="ctr" defTabSz="1439863">
              <a:lnSpc>
                <a:spcPct val="150000"/>
              </a:lnSpc>
              <a:spcBef>
                <a:spcPct val="50000"/>
              </a:spcBef>
            </a:pPr>
            <a:r>
              <a:rPr lang="fr-FR" sz="4400" b="1" i="1" dirty="0" smtClean="0">
                <a:solidFill>
                  <a:schemeClr val="accent3">
                    <a:lumMod val="40000"/>
                    <a:lumOff val="60000"/>
                  </a:schemeClr>
                </a:solidFill>
              </a:rPr>
              <a:t>Tenant compte des </a:t>
            </a:r>
            <a:r>
              <a:rPr lang="fr-FR" sz="4400" b="1" i="1" dirty="0">
                <a:solidFill>
                  <a:schemeClr val="accent3">
                    <a:lumMod val="40000"/>
                    <a:lumOff val="60000"/>
                  </a:schemeClr>
                </a:solidFill>
              </a:rPr>
              <a:t>potentialités et </a:t>
            </a:r>
            <a:r>
              <a:rPr lang="fr-FR" sz="4400" b="1" i="1" dirty="0" smtClean="0">
                <a:solidFill>
                  <a:schemeClr val="accent3">
                    <a:lumMod val="40000"/>
                    <a:lumOff val="60000"/>
                  </a:schemeClr>
                </a:solidFill>
              </a:rPr>
              <a:t>attractivité du territoire national,               Sept </a:t>
            </a:r>
            <a:r>
              <a:rPr lang="fr-FR" sz="4400" b="1" i="1" dirty="0">
                <a:solidFill>
                  <a:schemeClr val="accent3">
                    <a:lumMod val="40000"/>
                    <a:lumOff val="60000"/>
                  </a:schemeClr>
                </a:solidFill>
              </a:rPr>
              <a:t>(</a:t>
            </a:r>
            <a:r>
              <a:rPr lang="fr-FR" sz="4400" b="1" i="1" dirty="0">
                <a:solidFill>
                  <a:schemeClr val="bg1"/>
                </a:solidFill>
              </a:rPr>
              <a:t>07</a:t>
            </a:r>
            <a:r>
              <a:rPr lang="fr-FR" sz="4400" b="1" i="1" dirty="0">
                <a:solidFill>
                  <a:schemeClr val="accent3">
                    <a:lumMod val="40000"/>
                    <a:lumOff val="60000"/>
                  </a:schemeClr>
                </a:solidFill>
              </a:rPr>
              <a:t>) </a:t>
            </a:r>
            <a:r>
              <a:rPr lang="fr-FR" sz="4400" b="1" i="1" dirty="0" smtClean="0">
                <a:solidFill>
                  <a:schemeClr val="accent3">
                    <a:lumMod val="40000"/>
                    <a:lumOff val="60000"/>
                  </a:schemeClr>
                </a:solidFill>
              </a:rPr>
              <a:t>pôles ont ainsi été identifiés;</a:t>
            </a:r>
            <a:endParaRPr lang="fr-FR" sz="4400" b="1" i="1" dirty="0">
              <a:solidFill>
                <a:schemeClr val="accent3">
                  <a:lumMod val="40000"/>
                  <a:lumOff val="60000"/>
                </a:schemeClr>
              </a:solidFill>
            </a:endParaRPr>
          </a:p>
        </p:txBody>
      </p:sp>
      <p:sp>
        <p:nvSpPr>
          <p:cNvPr id="35844" name="Rectangle à coins arrondis 8"/>
          <p:cNvSpPr>
            <a:spLocks noChangeArrowheads="1"/>
          </p:cNvSpPr>
          <p:nvPr/>
        </p:nvSpPr>
        <p:spPr bwMode="auto">
          <a:xfrm>
            <a:off x="2487339" y="5031666"/>
            <a:ext cx="10690225" cy="1213186"/>
          </a:xfrm>
          <a:prstGeom prst="roundRect">
            <a:avLst>
              <a:gd name="adj" fmla="val 37431"/>
            </a:avLst>
          </a:prstGeom>
          <a:solidFill>
            <a:srgbClr val="003366"/>
          </a:solidFill>
          <a:ln w="9525">
            <a:solidFill>
              <a:srgbClr val="003366"/>
            </a:solidFill>
            <a:miter lim="800000"/>
            <a:headEnd/>
            <a:tailEnd/>
          </a:ln>
        </p:spPr>
        <p:txBody>
          <a:bodyPr lIns="144004" tIns="72001" rIns="144004" bIns="72001">
            <a:spAutoFit/>
          </a:bodyPr>
          <a:lstStyle/>
          <a:p>
            <a:pPr algn="ctr" defTabSz="1439863">
              <a:lnSpc>
                <a:spcPct val="150000"/>
              </a:lnSpc>
              <a:spcBef>
                <a:spcPct val="50000"/>
              </a:spcBef>
            </a:pPr>
            <a:r>
              <a:rPr lang="fr-FR" sz="4000" b="1" i="1" dirty="0">
                <a:solidFill>
                  <a:schemeClr val="accent3">
                    <a:lumMod val="40000"/>
                    <a:lumOff val="60000"/>
                  </a:schemeClr>
                </a:solidFill>
              </a:rPr>
              <a:t>Trois (</a:t>
            </a:r>
            <a:r>
              <a:rPr lang="fr-FR" sz="4000" b="1" i="1" dirty="0">
                <a:solidFill>
                  <a:schemeClr val="bg1"/>
                </a:solidFill>
              </a:rPr>
              <a:t>03</a:t>
            </a:r>
            <a:r>
              <a:rPr lang="fr-FR" sz="4000" b="1" i="1" dirty="0">
                <a:solidFill>
                  <a:schemeClr val="accent3">
                    <a:lumMod val="40000"/>
                    <a:lumOff val="60000"/>
                  </a:schemeClr>
                </a:solidFill>
              </a:rPr>
              <a:t>) pôles au </a:t>
            </a:r>
            <a:r>
              <a:rPr lang="fr-FR" sz="4000" b="1" i="1" dirty="0" smtClean="0">
                <a:solidFill>
                  <a:schemeClr val="bg1"/>
                </a:solidFill>
              </a:rPr>
              <a:t>NORD </a:t>
            </a:r>
            <a:endParaRPr lang="ar-DZ" sz="4000" b="1" i="1" dirty="0">
              <a:solidFill>
                <a:schemeClr val="bg1"/>
              </a:solidFill>
            </a:endParaRPr>
          </a:p>
        </p:txBody>
      </p:sp>
      <p:sp>
        <p:nvSpPr>
          <p:cNvPr id="35845" name="Rectangle à coins arrondis 9"/>
          <p:cNvSpPr>
            <a:spLocks noChangeArrowheads="1"/>
          </p:cNvSpPr>
          <p:nvPr/>
        </p:nvSpPr>
        <p:spPr bwMode="auto">
          <a:xfrm>
            <a:off x="2477814" y="6601704"/>
            <a:ext cx="10690225" cy="1213186"/>
          </a:xfrm>
          <a:prstGeom prst="roundRect">
            <a:avLst>
              <a:gd name="adj" fmla="val 37431"/>
            </a:avLst>
          </a:prstGeom>
          <a:solidFill>
            <a:srgbClr val="003366"/>
          </a:solidFill>
          <a:ln w="9525">
            <a:solidFill>
              <a:srgbClr val="003366"/>
            </a:solidFill>
            <a:miter lim="800000"/>
            <a:headEnd/>
            <a:tailEnd/>
          </a:ln>
        </p:spPr>
        <p:txBody>
          <a:bodyPr lIns="144004" tIns="72001" rIns="144004" bIns="72001">
            <a:spAutoFit/>
          </a:bodyPr>
          <a:lstStyle/>
          <a:p>
            <a:pPr algn="ctr" defTabSz="1439863">
              <a:lnSpc>
                <a:spcPct val="150000"/>
              </a:lnSpc>
              <a:spcBef>
                <a:spcPct val="50000"/>
              </a:spcBef>
            </a:pPr>
            <a:r>
              <a:rPr lang="fr-FR" sz="4000" b="1" i="1" dirty="0">
                <a:solidFill>
                  <a:schemeClr val="accent3">
                    <a:lumMod val="40000"/>
                    <a:lumOff val="60000"/>
                  </a:schemeClr>
                </a:solidFill>
              </a:rPr>
              <a:t>Deux (</a:t>
            </a:r>
            <a:r>
              <a:rPr lang="fr-FR" sz="4000" b="1" i="1" dirty="0">
                <a:solidFill>
                  <a:schemeClr val="bg1"/>
                </a:solidFill>
              </a:rPr>
              <a:t>02</a:t>
            </a:r>
            <a:r>
              <a:rPr lang="fr-FR" sz="4000" b="1" i="1" dirty="0">
                <a:solidFill>
                  <a:schemeClr val="accent3">
                    <a:lumMod val="40000"/>
                    <a:lumOff val="60000"/>
                  </a:schemeClr>
                </a:solidFill>
              </a:rPr>
              <a:t>) pôles au </a:t>
            </a:r>
            <a:r>
              <a:rPr lang="fr-FR" sz="4000" b="1" i="1" dirty="0" smtClean="0">
                <a:solidFill>
                  <a:schemeClr val="bg1"/>
                </a:solidFill>
              </a:rPr>
              <a:t>SUD</a:t>
            </a:r>
            <a:r>
              <a:rPr lang="fr-FR" sz="4000" b="1" i="1" dirty="0" smtClean="0">
                <a:solidFill>
                  <a:schemeClr val="accent3">
                    <a:lumMod val="40000"/>
                    <a:lumOff val="60000"/>
                  </a:schemeClr>
                </a:solidFill>
              </a:rPr>
              <a:t> </a:t>
            </a:r>
            <a:endParaRPr lang="ar-DZ" sz="4000" b="1" i="1" dirty="0">
              <a:solidFill>
                <a:schemeClr val="accent3">
                  <a:lumMod val="40000"/>
                  <a:lumOff val="60000"/>
                </a:schemeClr>
              </a:solidFill>
            </a:endParaRPr>
          </a:p>
        </p:txBody>
      </p:sp>
      <p:sp>
        <p:nvSpPr>
          <p:cNvPr id="35846" name="Rectangle à coins arrondis 11"/>
          <p:cNvSpPr>
            <a:spLocks noChangeArrowheads="1"/>
          </p:cNvSpPr>
          <p:nvPr/>
        </p:nvSpPr>
        <p:spPr bwMode="auto">
          <a:xfrm>
            <a:off x="2487339" y="8147929"/>
            <a:ext cx="10680700" cy="1213186"/>
          </a:xfrm>
          <a:prstGeom prst="roundRect">
            <a:avLst>
              <a:gd name="adj" fmla="val 37431"/>
            </a:avLst>
          </a:prstGeom>
          <a:solidFill>
            <a:srgbClr val="003366"/>
          </a:solidFill>
          <a:ln w="9525">
            <a:solidFill>
              <a:srgbClr val="003366"/>
            </a:solidFill>
            <a:miter lim="800000"/>
            <a:headEnd/>
            <a:tailEnd/>
          </a:ln>
        </p:spPr>
        <p:txBody>
          <a:bodyPr lIns="144004" tIns="72001" rIns="144004" bIns="72001">
            <a:spAutoFit/>
          </a:bodyPr>
          <a:lstStyle/>
          <a:p>
            <a:pPr algn="ctr" defTabSz="1439863">
              <a:lnSpc>
                <a:spcPct val="150000"/>
              </a:lnSpc>
              <a:spcBef>
                <a:spcPct val="50000"/>
              </a:spcBef>
            </a:pPr>
            <a:r>
              <a:rPr lang="fr-FR" sz="4000" b="1" i="1" dirty="0">
                <a:solidFill>
                  <a:schemeClr val="accent3">
                    <a:lumMod val="40000"/>
                    <a:lumOff val="60000"/>
                  </a:schemeClr>
                </a:solidFill>
              </a:rPr>
              <a:t>Deux (</a:t>
            </a:r>
            <a:r>
              <a:rPr lang="fr-FR" sz="4000" b="1" i="1" dirty="0">
                <a:solidFill>
                  <a:schemeClr val="bg1"/>
                </a:solidFill>
              </a:rPr>
              <a:t>02</a:t>
            </a:r>
            <a:r>
              <a:rPr lang="fr-FR" sz="4000" b="1" i="1" dirty="0">
                <a:solidFill>
                  <a:schemeClr val="accent3">
                    <a:lumMod val="40000"/>
                    <a:lumOff val="60000"/>
                  </a:schemeClr>
                </a:solidFill>
              </a:rPr>
              <a:t>) pôles au </a:t>
            </a:r>
            <a:r>
              <a:rPr lang="fr-FR" sz="4000" b="1" i="1" dirty="0" smtClean="0">
                <a:solidFill>
                  <a:schemeClr val="bg1"/>
                </a:solidFill>
              </a:rPr>
              <a:t>GRAND SUD </a:t>
            </a:r>
            <a:endParaRPr lang="ar-DZ" sz="4000" b="1" i="1" dirty="0">
              <a:solidFill>
                <a:schemeClr val="bg1"/>
              </a:solidFill>
            </a:endParaRPr>
          </a:p>
        </p:txBody>
      </p:sp>
      <p:grpSp>
        <p:nvGrpSpPr>
          <p:cNvPr id="35848" name="Group 20"/>
          <p:cNvGrpSpPr>
            <a:grpSpLocks/>
          </p:cNvGrpSpPr>
          <p:nvPr/>
        </p:nvGrpSpPr>
        <p:grpSpPr bwMode="auto">
          <a:xfrm rot="5400000" flipV="1">
            <a:off x="1318959" y="4864564"/>
            <a:ext cx="695325" cy="1473155"/>
            <a:chOff x="1905" y="1796"/>
            <a:chExt cx="308" cy="699"/>
          </a:xfrm>
        </p:grpSpPr>
        <p:sp>
          <p:nvSpPr>
            <p:cNvPr id="45071" name="AutoShape 21"/>
            <p:cNvSpPr>
              <a:spLocks noChangeArrowheads="1"/>
            </p:cNvSpPr>
            <p:nvPr/>
          </p:nvSpPr>
          <p:spPr bwMode="auto">
            <a:xfrm rot="5400000">
              <a:off x="1899" y="1882"/>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5072"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5849" name="Group 20"/>
          <p:cNvGrpSpPr>
            <a:grpSpLocks/>
          </p:cNvGrpSpPr>
          <p:nvPr/>
        </p:nvGrpSpPr>
        <p:grpSpPr bwMode="auto">
          <a:xfrm rot="5400000" flipV="1">
            <a:off x="1299909" y="6312364"/>
            <a:ext cx="695325" cy="1473155"/>
            <a:chOff x="1905" y="1796"/>
            <a:chExt cx="308" cy="699"/>
          </a:xfrm>
        </p:grpSpPr>
        <p:sp>
          <p:nvSpPr>
            <p:cNvPr id="45069" name="AutoShape 21"/>
            <p:cNvSpPr>
              <a:spLocks noChangeArrowheads="1"/>
            </p:cNvSpPr>
            <p:nvPr/>
          </p:nvSpPr>
          <p:spPr bwMode="auto">
            <a:xfrm rot="5400000">
              <a:off x="1899" y="1882"/>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5070"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5850" name="Group 20"/>
          <p:cNvGrpSpPr>
            <a:grpSpLocks/>
          </p:cNvGrpSpPr>
          <p:nvPr/>
        </p:nvGrpSpPr>
        <p:grpSpPr bwMode="auto">
          <a:xfrm rot="5400000" flipV="1">
            <a:off x="1393572" y="7947488"/>
            <a:ext cx="695325" cy="1473156"/>
            <a:chOff x="1905" y="1796"/>
            <a:chExt cx="308" cy="699"/>
          </a:xfrm>
        </p:grpSpPr>
        <p:sp>
          <p:nvSpPr>
            <p:cNvPr id="45067" name="AutoShape 21"/>
            <p:cNvSpPr>
              <a:spLocks noChangeArrowheads="1"/>
            </p:cNvSpPr>
            <p:nvPr/>
          </p:nvSpPr>
          <p:spPr bwMode="auto">
            <a:xfrm rot="5400000">
              <a:off x="1899" y="1882"/>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5068"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274540" y="2686868"/>
            <a:ext cx="9866312" cy="7826375"/>
          </a:xfrm>
          <a:prstGeom prst="rect">
            <a:avLst/>
          </a:prstGeom>
          <a:noFill/>
          <a:ln w="9525">
            <a:noFill/>
            <a:miter lim="800000"/>
            <a:headEnd/>
            <a:tailEnd/>
          </a:ln>
        </p:spPr>
      </p:pic>
      <p:sp>
        <p:nvSpPr>
          <p:cNvPr id="2" name="Rectangle à coins arrondis 1"/>
          <p:cNvSpPr/>
          <p:nvPr/>
        </p:nvSpPr>
        <p:spPr>
          <a:xfrm>
            <a:off x="5590827" y="1343843"/>
            <a:ext cx="3514725" cy="169386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r>
              <a:rPr lang="fr-FR" b="1" dirty="0">
                <a:solidFill>
                  <a:srgbClr val="254061"/>
                </a:solidFill>
                <a:latin typeface="Arial" pitchFamily="34" charset="0"/>
              </a:rPr>
              <a:t>Pôle Nord Centre</a:t>
            </a:r>
          </a:p>
          <a:p>
            <a:pPr algn="ctr" defTabSz="2266950" rtl="1">
              <a:defRPr/>
            </a:pPr>
            <a:r>
              <a:rPr lang="fr-FR" b="1" dirty="0">
                <a:solidFill>
                  <a:srgbClr val="254061"/>
                </a:solidFill>
                <a:latin typeface="Arial" pitchFamily="34" charset="0"/>
              </a:rPr>
              <a:t>( 10 wilayas)</a:t>
            </a:r>
          </a:p>
        </p:txBody>
      </p:sp>
      <p:sp>
        <p:nvSpPr>
          <p:cNvPr id="5" name="Rectangle à coins arrondis 4"/>
          <p:cNvSpPr/>
          <p:nvPr/>
        </p:nvSpPr>
        <p:spPr>
          <a:xfrm>
            <a:off x="409227" y="1254943"/>
            <a:ext cx="3559175" cy="2066925"/>
          </a:xfrm>
          <a:prstGeom prst="roundRect">
            <a:avLst/>
          </a:prstGeom>
          <a:solidFill>
            <a:srgbClr val="F4950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r>
              <a:rPr lang="fr-FR" b="1" dirty="0">
                <a:solidFill>
                  <a:srgbClr val="254061"/>
                </a:solidFill>
                <a:latin typeface="Arial" pitchFamily="34" charset="0"/>
              </a:rPr>
              <a:t>Pôle Nord </a:t>
            </a:r>
            <a:r>
              <a:rPr lang="fr-FR" b="1" dirty="0" smtClean="0">
                <a:solidFill>
                  <a:srgbClr val="254061"/>
                </a:solidFill>
                <a:latin typeface="Arial" pitchFamily="34" charset="0"/>
              </a:rPr>
              <a:t>Ouest</a:t>
            </a:r>
            <a:endParaRPr lang="fr-FR" b="1" dirty="0">
              <a:solidFill>
                <a:srgbClr val="254061"/>
              </a:solidFill>
              <a:latin typeface="Arial" pitchFamily="34" charset="0"/>
            </a:endParaRPr>
          </a:p>
          <a:p>
            <a:pPr algn="ctr" defTabSz="2266950" rtl="1">
              <a:defRPr/>
            </a:pPr>
            <a:r>
              <a:rPr lang="fr-FR" b="1" dirty="0">
                <a:solidFill>
                  <a:srgbClr val="254061"/>
                </a:solidFill>
                <a:latin typeface="Arial" pitchFamily="34" charset="0"/>
                <a:cs typeface="Arial" pitchFamily="34" charset="0"/>
              </a:rPr>
              <a:t>( 10 wilayas)</a:t>
            </a:r>
            <a:endParaRPr lang="fr-FR" dirty="0">
              <a:solidFill>
                <a:srgbClr val="254061"/>
              </a:solidFill>
              <a:cs typeface="Arial" pitchFamily="34" charset="0"/>
            </a:endParaRPr>
          </a:p>
        </p:txBody>
      </p:sp>
      <p:sp>
        <p:nvSpPr>
          <p:cNvPr id="6" name="Rectangle à coins arrondis 5"/>
          <p:cNvSpPr/>
          <p:nvPr/>
        </p:nvSpPr>
        <p:spPr>
          <a:xfrm>
            <a:off x="10618440" y="1343843"/>
            <a:ext cx="3289300" cy="1978025"/>
          </a:xfrm>
          <a:prstGeom prst="roundRect">
            <a:avLst/>
          </a:prstGeom>
          <a:solidFill>
            <a:srgbClr val="F1E8C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endParaRPr lang="ar-DZ" sz="1700" b="1" u="sng" dirty="0">
              <a:solidFill>
                <a:srgbClr val="254061"/>
              </a:solidFill>
              <a:latin typeface="Arial" pitchFamily="34" charset="0"/>
            </a:endParaRPr>
          </a:p>
          <a:p>
            <a:pPr algn="ctr" defTabSz="2266950" rtl="1">
              <a:defRPr/>
            </a:pPr>
            <a:r>
              <a:rPr lang="fr-FR" b="1" dirty="0">
                <a:solidFill>
                  <a:srgbClr val="254061"/>
                </a:solidFill>
                <a:latin typeface="Arial" pitchFamily="34" charset="0"/>
              </a:rPr>
              <a:t>Pôle Nord Est</a:t>
            </a:r>
          </a:p>
          <a:p>
            <a:pPr algn="ctr" defTabSz="2266950" rtl="1">
              <a:defRPr/>
            </a:pPr>
            <a:r>
              <a:rPr lang="fr-FR" b="1" dirty="0">
                <a:solidFill>
                  <a:srgbClr val="254061"/>
                </a:solidFill>
                <a:latin typeface="Arial" pitchFamily="34" charset="0"/>
              </a:rPr>
              <a:t>( 14 wilayas</a:t>
            </a:r>
            <a:r>
              <a:rPr lang="fr-FR" b="1" u="sng" dirty="0">
                <a:solidFill>
                  <a:srgbClr val="254061"/>
                </a:solidFill>
                <a:latin typeface="Arial" pitchFamily="34" charset="0"/>
              </a:rPr>
              <a:t>)</a:t>
            </a:r>
          </a:p>
        </p:txBody>
      </p:sp>
      <p:sp>
        <p:nvSpPr>
          <p:cNvPr id="7" name="Rectangle à coins arrondis 6"/>
          <p:cNvSpPr/>
          <p:nvPr/>
        </p:nvSpPr>
        <p:spPr>
          <a:xfrm>
            <a:off x="10631768" y="3820046"/>
            <a:ext cx="3289300" cy="1695450"/>
          </a:xfrm>
          <a:prstGeom prst="roundRect">
            <a:avLst/>
          </a:prstGeom>
          <a:solidFill>
            <a:srgbClr val="BBE3A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r>
              <a:rPr lang="fr-FR" b="1" dirty="0">
                <a:solidFill>
                  <a:srgbClr val="254061"/>
                </a:solidFill>
                <a:latin typeface="Arial" pitchFamily="34" charset="0"/>
              </a:rPr>
              <a:t>Pôle Sud Est</a:t>
            </a:r>
          </a:p>
          <a:p>
            <a:pPr algn="ctr" defTabSz="2266950" rtl="1">
              <a:defRPr/>
            </a:pPr>
            <a:r>
              <a:rPr lang="fr-FR" b="1" dirty="0">
                <a:solidFill>
                  <a:srgbClr val="254061"/>
                </a:solidFill>
                <a:latin typeface="Arial" pitchFamily="34" charset="0"/>
              </a:rPr>
              <a:t>( 06 wilayas)</a:t>
            </a:r>
          </a:p>
        </p:txBody>
      </p:sp>
      <p:sp>
        <p:nvSpPr>
          <p:cNvPr id="8" name="Rectangle à coins arrondis 7"/>
          <p:cNvSpPr/>
          <p:nvPr/>
        </p:nvSpPr>
        <p:spPr>
          <a:xfrm>
            <a:off x="409227" y="3860031"/>
            <a:ext cx="3578225" cy="1695450"/>
          </a:xfrm>
          <a:prstGeom prst="roundRect">
            <a:avLst/>
          </a:prstGeom>
          <a:solidFill>
            <a:srgbClr val="0D9B4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r>
              <a:rPr lang="fr-FR" b="1" dirty="0">
                <a:solidFill>
                  <a:srgbClr val="254061"/>
                </a:solidFill>
                <a:latin typeface="Arial" pitchFamily="34" charset="0"/>
                <a:cs typeface="Arial" pitchFamily="34" charset="0"/>
              </a:rPr>
              <a:t>Pôle Sud Ouest</a:t>
            </a:r>
          </a:p>
          <a:p>
            <a:pPr algn="ctr" defTabSz="2266950" rtl="1">
              <a:defRPr/>
            </a:pPr>
            <a:r>
              <a:rPr lang="fr-FR" b="1" dirty="0">
                <a:solidFill>
                  <a:srgbClr val="254061"/>
                </a:solidFill>
                <a:latin typeface="Arial" pitchFamily="34" charset="0"/>
                <a:cs typeface="Arial" pitchFamily="34" charset="0"/>
              </a:rPr>
              <a:t>( 06 wilayas)</a:t>
            </a:r>
          </a:p>
        </p:txBody>
      </p:sp>
      <p:sp>
        <p:nvSpPr>
          <p:cNvPr id="9" name="Rectangle à coins arrondis 8"/>
          <p:cNvSpPr/>
          <p:nvPr/>
        </p:nvSpPr>
        <p:spPr>
          <a:xfrm>
            <a:off x="10670827" y="6214293"/>
            <a:ext cx="3289300" cy="1695450"/>
          </a:xfrm>
          <a:prstGeom prst="roundRect">
            <a:avLst/>
          </a:prstGeom>
          <a:solidFill>
            <a:srgbClr val="B07BD7"/>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r>
              <a:rPr lang="fr-FR" b="1" dirty="0">
                <a:solidFill>
                  <a:srgbClr val="254061"/>
                </a:solidFill>
                <a:latin typeface="Arial" pitchFamily="34" charset="0"/>
              </a:rPr>
              <a:t>Pôle Grand Sud </a:t>
            </a:r>
          </a:p>
          <a:p>
            <a:pPr algn="ctr" defTabSz="2266950" rtl="1">
              <a:defRPr/>
            </a:pPr>
            <a:r>
              <a:rPr lang="fr-FR" b="1" dirty="0" smtClean="0">
                <a:solidFill>
                  <a:srgbClr val="254061"/>
                </a:solidFill>
                <a:latin typeface="Arial" pitchFamily="34" charset="0"/>
              </a:rPr>
              <a:t>«</a:t>
            </a:r>
            <a:r>
              <a:rPr lang="fr-FR" b="1" dirty="0">
                <a:solidFill>
                  <a:srgbClr val="254061"/>
                </a:solidFill>
                <a:latin typeface="Arial" pitchFamily="34" charset="0"/>
              </a:rPr>
              <a:t> </a:t>
            </a:r>
            <a:r>
              <a:rPr lang="fr-FR" b="1" dirty="0" smtClean="0">
                <a:solidFill>
                  <a:srgbClr val="254061"/>
                </a:solidFill>
                <a:latin typeface="Arial" pitchFamily="34" charset="0"/>
              </a:rPr>
              <a:t>TASSILI »   </a:t>
            </a:r>
          </a:p>
          <a:p>
            <a:pPr algn="ctr" defTabSz="2266950" rtl="1">
              <a:defRPr/>
            </a:pPr>
            <a:r>
              <a:rPr lang="fr-FR" b="1" dirty="0" smtClean="0">
                <a:solidFill>
                  <a:srgbClr val="254061"/>
                </a:solidFill>
                <a:latin typeface="Arial" pitchFamily="34" charset="0"/>
              </a:rPr>
              <a:t>( </a:t>
            </a:r>
            <a:r>
              <a:rPr lang="fr-FR" b="1" dirty="0">
                <a:solidFill>
                  <a:srgbClr val="254061"/>
                </a:solidFill>
                <a:latin typeface="Arial" pitchFamily="34" charset="0"/>
              </a:rPr>
              <a:t>01 wilayas)</a:t>
            </a:r>
            <a:endParaRPr lang="ar-DZ" b="1" dirty="0">
              <a:solidFill>
                <a:srgbClr val="254061"/>
              </a:solidFill>
              <a:latin typeface="Arial" pitchFamily="34" charset="0"/>
            </a:endParaRPr>
          </a:p>
        </p:txBody>
      </p:sp>
      <p:cxnSp>
        <p:nvCxnSpPr>
          <p:cNvPr id="12" name="Connecteur droit avec flèche 11"/>
          <p:cNvCxnSpPr/>
          <p:nvPr/>
        </p:nvCxnSpPr>
        <p:spPr>
          <a:xfrm>
            <a:off x="3969091" y="4707292"/>
            <a:ext cx="1961697" cy="1506626"/>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10681940" y="8817793"/>
            <a:ext cx="3287712" cy="16954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defTabSz="2266950" rtl="1">
              <a:defRPr/>
            </a:pPr>
            <a:r>
              <a:rPr lang="fr-FR" b="1" dirty="0">
                <a:solidFill>
                  <a:srgbClr val="254061"/>
                </a:solidFill>
                <a:latin typeface="Arial" pitchFamily="34" charset="0"/>
              </a:rPr>
              <a:t>Pôle Grand Sud </a:t>
            </a:r>
          </a:p>
          <a:p>
            <a:pPr algn="ctr" defTabSz="2266950" rtl="1">
              <a:defRPr/>
            </a:pPr>
            <a:r>
              <a:rPr lang="fr-FR" b="1" dirty="0" smtClean="0">
                <a:solidFill>
                  <a:srgbClr val="254061"/>
                </a:solidFill>
                <a:latin typeface="Arial" pitchFamily="34" charset="0"/>
              </a:rPr>
              <a:t>« AHAGGAR »</a:t>
            </a:r>
            <a:endParaRPr lang="fr-FR" b="1" dirty="0">
              <a:solidFill>
                <a:srgbClr val="254061"/>
              </a:solidFill>
              <a:latin typeface="Arial" pitchFamily="34" charset="0"/>
            </a:endParaRPr>
          </a:p>
          <a:p>
            <a:pPr algn="ctr" defTabSz="2266950" rtl="1">
              <a:defRPr/>
            </a:pPr>
            <a:r>
              <a:rPr lang="fr-FR" b="1" dirty="0" smtClean="0">
                <a:solidFill>
                  <a:srgbClr val="254061"/>
                </a:solidFill>
                <a:latin typeface="Arial" pitchFamily="34" charset="0"/>
              </a:rPr>
              <a:t> ( </a:t>
            </a:r>
            <a:r>
              <a:rPr lang="fr-FR" b="1" dirty="0">
                <a:solidFill>
                  <a:srgbClr val="254061"/>
                </a:solidFill>
                <a:latin typeface="Arial" pitchFamily="34" charset="0"/>
              </a:rPr>
              <a:t>01 wilayas</a:t>
            </a:r>
          </a:p>
        </p:txBody>
      </p:sp>
      <p:cxnSp>
        <p:nvCxnSpPr>
          <p:cNvPr id="19" name="Connecteur droit avec flèche 18"/>
          <p:cNvCxnSpPr>
            <a:stCxn id="5" idx="3"/>
          </p:cNvCxnSpPr>
          <p:nvPr/>
        </p:nvCxnSpPr>
        <p:spPr>
          <a:xfrm>
            <a:off x="3968402" y="2288420"/>
            <a:ext cx="2302624" cy="1571223"/>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235036" y="3038366"/>
            <a:ext cx="283530" cy="567063"/>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6" idx="1"/>
          </p:cNvCxnSpPr>
          <p:nvPr/>
        </p:nvCxnSpPr>
        <p:spPr>
          <a:xfrm flipH="1">
            <a:off x="9086821" y="2333167"/>
            <a:ext cx="1531146" cy="1643765"/>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7" idx="1"/>
          </p:cNvCxnSpPr>
          <p:nvPr/>
        </p:nvCxnSpPr>
        <p:spPr>
          <a:xfrm flipH="1">
            <a:off x="8306732" y="4668485"/>
            <a:ext cx="2324957" cy="531018"/>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9474932" y="5961881"/>
            <a:ext cx="1447811" cy="638174"/>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8262368" y="8317216"/>
            <a:ext cx="2660375" cy="899436"/>
          </a:xfrm>
          <a:prstGeom prst="straightConnector1">
            <a:avLst/>
          </a:prstGeom>
          <a:ln w="38100">
            <a:solidFill>
              <a:srgbClr val="FFFF00"/>
            </a:solidFill>
            <a:headEnd type="oval"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509557" y="144091"/>
            <a:ext cx="13382685" cy="967024"/>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000" b="1" dirty="0" smtClean="0">
                <a:solidFill>
                  <a:schemeClr val="accent1">
                    <a:lumMod val="75000"/>
                  </a:schemeClr>
                </a:solidFill>
                <a:latin typeface="Bookman Old Style" pitchFamily="18" charset="0"/>
                <a:cs typeface="Times New Roman" pitchFamily="18" charset="0"/>
              </a:rPr>
              <a:t>Les pôles touristiques</a:t>
            </a:r>
            <a:endParaRPr lang="ar-DZ" sz="800" b="1" dirty="0">
              <a:solidFill>
                <a:schemeClr val="accent1">
                  <a:lumMod val="75000"/>
                </a:schemeClr>
              </a:solidFill>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368252" y="1280155"/>
            <a:ext cx="12313368"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3600" b="1" dirty="0" smtClean="0">
                <a:solidFill>
                  <a:srgbClr val="376092"/>
                </a:solidFill>
                <a:latin typeface="Bookman Old Style" pitchFamily="18" charset="0"/>
                <a:cs typeface="Times New Roman" pitchFamily="18" charset="0"/>
              </a:rPr>
              <a:t>LES OBJECTIFS ET PERSPECTIVES                   A L’HORIZON </a:t>
            </a:r>
            <a:r>
              <a:rPr lang="fr-FR" sz="3600" b="1" dirty="0" smtClean="0">
                <a:solidFill>
                  <a:schemeClr val="accent3">
                    <a:lumMod val="75000"/>
                  </a:schemeClr>
                </a:solidFill>
                <a:latin typeface="Bookman Old Style" pitchFamily="18" charset="0"/>
                <a:cs typeface="Times New Roman" pitchFamily="18" charset="0"/>
              </a:rPr>
              <a:t>2030</a:t>
            </a:r>
            <a:endParaRPr lang="fr-FR" sz="3600" b="1" dirty="0">
              <a:solidFill>
                <a:schemeClr val="accent3">
                  <a:lumMod val="75000"/>
                </a:schemeClr>
              </a:solidFill>
              <a:latin typeface="Bookman Old Style" pitchFamily="18" charset="0"/>
              <a:cs typeface="Times New Roman" pitchFamily="18" charset="0"/>
            </a:endParaRPr>
          </a:p>
        </p:txBody>
      </p:sp>
      <p:pic>
        <p:nvPicPr>
          <p:cNvPr id="39941" name="Picture 2" descr="G:\3D\003cf560d0c7b48fe9fe4ee340dc049a_XL.jpg"/>
          <p:cNvPicPr>
            <a:picLocks noChangeAspect="1" noChangeArrowheads="1"/>
          </p:cNvPicPr>
          <p:nvPr/>
        </p:nvPicPr>
        <p:blipFill>
          <a:blip r:embed="rId2" cstate="print"/>
          <a:srcRect/>
          <a:stretch>
            <a:fillRect/>
          </a:stretch>
        </p:blipFill>
        <p:spPr bwMode="auto">
          <a:xfrm>
            <a:off x="2024063" y="3384550"/>
            <a:ext cx="1100137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5092151" y="3664126"/>
            <a:ext cx="4196860" cy="4337992"/>
            <a:chOff x="3340180" y="1946633"/>
            <a:chExt cx="2664320" cy="2782835"/>
          </a:xfrm>
          <a:noFill/>
        </p:grpSpPr>
        <p:pic>
          <p:nvPicPr>
            <p:cNvPr id="17" name="Picture 16"/>
            <p:cNvPicPr>
              <a:picLocks noChangeAspect="1"/>
            </p:cNvPicPr>
            <p:nvPr/>
          </p:nvPicPr>
          <p:blipFill rotWithShape="1">
            <a:blip r:embed="rId4" cstate="print">
              <a:duotone>
                <a:schemeClr val="accent2">
                  <a:shade val="45000"/>
                  <a:satMod val="135000"/>
                </a:schemeClr>
                <a:prstClr val="white"/>
              </a:duotone>
            </a:blip>
            <a:srcRect l="8491" r="8454" b="15570"/>
            <a:stretch/>
          </p:blipFill>
          <p:spPr bwMode="auto">
            <a:xfrm>
              <a:off x="3340180" y="1946633"/>
              <a:ext cx="2664320" cy="2782835"/>
            </a:xfrm>
            <a:prstGeom prst="ellipse">
              <a:avLst/>
            </a:prstGeom>
            <a:solidFill>
              <a:srgbClr val="00B05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bwMode="auto">
            <a:xfrm>
              <a:off x="3499753" y="3152290"/>
              <a:ext cx="2296809" cy="592319"/>
            </a:xfrm>
            <a:prstGeom prst="rect">
              <a:avLst/>
            </a:prstGeom>
            <a:grpFill/>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defRPr/>
              </a:pPr>
              <a:r>
                <a:rPr lang="fr-FR" sz="5400" b="1" dirty="0" smtClean="0">
                  <a:effectLst>
                    <a:outerShdw blurRad="38100" dist="38100" dir="2700000" algn="tl">
                      <a:srgbClr val="C0C0C0"/>
                    </a:outerShdw>
                  </a:effectLst>
                  <a:latin typeface="Arial" pitchFamily="34" charset="0"/>
                </a:rPr>
                <a:t>objectifs</a:t>
              </a:r>
              <a:endParaRPr lang="fr-FR" sz="5400" b="1" dirty="0">
                <a:solidFill>
                  <a:schemeClr val="bg1"/>
                </a:solidFill>
                <a:effectLst>
                  <a:outerShdw blurRad="38100" dist="38100" dir="2700000" algn="tl">
                    <a:srgbClr val="C0C0C0"/>
                  </a:outerShdw>
                </a:effectLst>
                <a:latin typeface="Arial" pitchFamily="34" charset="0"/>
              </a:endParaRPr>
            </a:p>
          </p:txBody>
        </p:sp>
      </p:grpSp>
      <p:sp>
        <p:nvSpPr>
          <p:cNvPr id="7" name="Rectangle avec flèche vers la droite 6"/>
          <p:cNvSpPr/>
          <p:nvPr/>
        </p:nvSpPr>
        <p:spPr bwMode="auto">
          <a:xfrm rot="1443031">
            <a:off x="638629" y="3400363"/>
            <a:ext cx="4704281" cy="1917700"/>
          </a:xfrm>
          <a:prstGeom prst="rightArrowCallout">
            <a:avLst>
              <a:gd name="adj1" fmla="val 25000"/>
              <a:gd name="adj2" fmla="val 25000"/>
              <a:gd name="adj3" fmla="val 25000"/>
              <a:gd name="adj4" fmla="val 71079"/>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16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r>
              <a:rPr lang="fr-FR" sz="3200" b="1" dirty="0" smtClean="0">
                <a:solidFill>
                  <a:srgbClr val="434343"/>
                </a:solidFill>
                <a:latin typeface="Arial" pitchFamily="34" charset="0"/>
                <a:ea typeface="MS PGothic" pitchFamily="34" charset="-128"/>
              </a:rPr>
              <a:t>Construction de la destination Algérie</a:t>
            </a:r>
            <a:endParaRPr lang="fr-FR" sz="3200" b="1" dirty="0">
              <a:solidFill>
                <a:srgbClr val="434343"/>
              </a:solidFill>
              <a:latin typeface="Arial" pitchFamily="34" charset="0"/>
              <a:ea typeface="MS PGothic" pitchFamily="34" charset="-128"/>
              <a:cs typeface="Arial" pitchFamily="34" charset="0"/>
            </a:endParaRPr>
          </a:p>
        </p:txBody>
      </p:sp>
      <p:sp>
        <p:nvSpPr>
          <p:cNvPr id="8" name="Rectangle avec flèche vers la gauche 7"/>
          <p:cNvSpPr/>
          <p:nvPr/>
        </p:nvSpPr>
        <p:spPr bwMode="auto">
          <a:xfrm rot="20345628">
            <a:off x="9036050" y="3602038"/>
            <a:ext cx="4262438" cy="1749425"/>
          </a:xfrm>
          <a:prstGeom prst="leftArrowCallout">
            <a:avLst>
              <a:gd name="adj1" fmla="val 25000"/>
              <a:gd name="adj2" fmla="val 25000"/>
              <a:gd name="adj3" fmla="val 25000"/>
              <a:gd name="adj4" fmla="val 74024"/>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ar-DZ" sz="1600" b="1" dirty="0">
              <a:solidFill>
                <a:srgbClr val="434343"/>
              </a:solidFill>
              <a:latin typeface="Arial" pitchFamily="34" charset="0"/>
              <a:ea typeface="MS PGothic" pitchFamily="34" charset="-128"/>
            </a:endParaRPr>
          </a:p>
          <a:p>
            <a:pPr algn="ctr">
              <a:lnSpc>
                <a:spcPct val="80000"/>
              </a:lnSpc>
              <a:buClr>
                <a:srgbClr val="7F7F7F"/>
              </a:buClr>
              <a:buSzPct val="94000"/>
              <a:defRPr/>
            </a:pPr>
            <a:r>
              <a:rPr lang="fr-FR" sz="3200" b="1" dirty="0" smtClean="0">
                <a:solidFill>
                  <a:srgbClr val="434343"/>
                </a:solidFill>
                <a:latin typeface="Arial" pitchFamily="34" charset="0"/>
                <a:ea typeface="MS PGothic" pitchFamily="34" charset="-128"/>
                <a:cs typeface="Times New Roman" pitchFamily="18" charset="0"/>
              </a:rPr>
              <a:t>Promotion du tourisme interne</a:t>
            </a:r>
            <a:endParaRPr lang="fr-FR" sz="3200" b="1" dirty="0">
              <a:solidFill>
                <a:srgbClr val="434343"/>
              </a:solidFill>
              <a:latin typeface="Arial" pitchFamily="34" charset="0"/>
              <a:ea typeface="MS PGothic" pitchFamily="34" charset="-128"/>
              <a:cs typeface="Times New Roman" pitchFamily="18" charset="0"/>
            </a:endParaRPr>
          </a:p>
        </p:txBody>
      </p:sp>
      <p:grpSp>
        <p:nvGrpSpPr>
          <p:cNvPr id="40965" name="Groupe 22"/>
          <p:cNvGrpSpPr>
            <a:grpSpLocks/>
          </p:cNvGrpSpPr>
          <p:nvPr/>
        </p:nvGrpSpPr>
        <p:grpSpPr bwMode="auto">
          <a:xfrm>
            <a:off x="-9525" y="0"/>
            <a:ext cx="14403388" cy="10844213"/>
            <a:chOff x="-2127" y="-27384"/>
            <a:chExt cx="9146128" cy="6885384"/>
          </a:xfrm>
        </p:grpSpPr>
        <p:sp>
          <p:nvSpPr>
            <p:cNvPr id="24" name="Rectangle 23"/>
            <p:cNvSpPr/>
            <p:nvPr/>
          </p:nvSpPr>
          <p:spPr>
            <a:xfrm>
              <a:off x="-2127" y="-27384"/>
              <a:ext cx="9144112" cy="1044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38275">
                <a:defRPr/>
              </a:pPr>
              <a:endParaRPr lang="fr-FR" sz="5700" b="1">
                <a:solidFill>
                  <a:srgbClr val="FFFFFF"/>
                </a:solidFill>
                <a:cs typeface="Arial" pitchFamily="34" charset="0"/>
              </a:endParaRPr>
            </a:p>
          </p:txBody>
        </p:sp>
        <p:sp>
          <p:nvSpPr>
            <p:cNvPr id="25" name="Rectangle 24"/>
            <p:cNvSpPr/>
            <p:nvPr/>
          </p:nvSpPr>
          <p:spPr>
            <a:xfrm>
              <a:off x="-111" y="6355027"/>
              <a:ext cx="9144112" cy="502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MS PGothic" pitchFamily="34" charset="-128"/>
                <a:cs typeface="Arial" pitchFamily="34" charset="0"/>
              </a:endParaRPr>
            </a:p>
          </p:txBody>
        </p:sp>
      </p:grpSp>
      <p:sp>
        <p:nvSpPr>
          <p:cNvPr id="12" name="Rectangle à coins arrondis 11"/>
          <p:cNvSpPr/>
          <p:nvPr/>
        </p:nvSpPr>
        <p:spPr>
          <a:xfrm>
            <a:off x="420607" y="143252"/>
            <a:ext cx="13657860"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3600" b="1" dirty="0">
                <a:solidFill>
                  <a:srgbClr val="376092"/>
                </a:solidFill>
                <a:latin typeface="Bookman Old Style" pitchFamily="18" charset="0"/>
                <a:cs typeface="Times New Roman" pitchFamily="18" charset="0"/>
              </a:rPr>
              <a:t>LES OBJECTIFS ET PERSPECTIVES </a:t>
            </a:r>
            <a:r>
              <a:rPr lang="fr-FR" sz="3600" b="1" dirty="0" smtClean="0">
                <a:solidFill>
                  <a:srgbClr val="376092"/>
                </a:solidFill>
                <a:latin typeface="Bookman Old Style" pitchFamily="18" charset="0"/>
                <a:cs typeface="Times New Roman" pitchFamily="18" charset="0"/>
              </a:rPr>
              <a:t>                          A </a:t>
            </a:r>
            <a:r>
              <a:rPr lang="fr-FR" sz="3600" b="1" dirty="0">
                <a:solidFill>
                  <a:srgbClr val="376092"/>
                </a:solidFill>
                <a:latin typeface="Bookman Old Style" pitchFamily="18" charset="0"/>
                <a:cs typeface="Times New Roman" pitchFamily="18" charset="0"/>
              </a:rPr>
              <a:t>L’HORIZON </a:t>
            </a:r>
            <a:r>
              <a:rPr lang="fr-FR" sz="3600" b="1" dirty="0">
                <a:solidFill>
                  <a:schemeClr val="accent3">
                    <a:lumMod val="75000"/>
                  </a:schemeClr>
                </a:solidFill>
                <a:latin typeface="Bookman Old Style" pitchFamily="18" charset="0"/>
                <a:cs typeface="Times New Roman" pitchFamily="18" charset="0"/>
              </a:rPr>
              <a:t>2030</a:t>
            </a:r>
          </a:p>
        </p:txBody>
      </p:sp>
      <p:sp>
        <p:nvSpPr>
          <p:cNvPr id="16" name="Rectangle avec flèche vers la gauche 15"/>
          <p:cNvSpPr/>
          <p:nvPr/>
        </p:nvSpPr>
        <p:spPr bwMode="auto">
          <a:xfrm rot="1770824">
            <a:off x="8813144" y="6741370"/>
            <a:ext cx="4758520" cy="1835150"/>
          </a:xfrm>
          <a:prstGeom prst="leftArrowCallout">
            <a:avLst>
              <a:gd name="adj1" fmla="val 25000"/>
              <a:gd name="adj2" fmla="val 25000"/>
              <a:gd name="adj3" fmla="val 25000"/>
              <a:gd name="adj4" fmla="val 76881"/>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r>
              <a:rPr lang="fr-FR" sz="3200" b="1" dirty="0" smtClean="0">
                <a:solidFill>
                  <a:srgbClr val="434343"/>
                </a:solidFill>
                <a:latin typeface="Arial" pitchFamily="34" charset="0"/>
                <a:ea typeface="MS PGothic" pitchFamily="34" charset="-128"/>
              </a:rPr>
              <a:t>Augmentation des capacités d’hébergement </a:t>
            </a:r>
            <a:endParaRPr lang="fr-FR" sz="3200" b="1" dirty="0">
              <a:solidFill>
                <a:srgbClr val="434343"/>
              </a:solidFill>
              <a:latin typeface="Arial" pitchFamily="34" charset="0"/>
              <a:ea typeface="MS PGothic" pitchFamily="34" charset="-128"/>
              <a:cs typeface="Times New Roman" pitchFamily="18" charset="0"/>
            </a:endParaRPr>
          </a:p>
        </p:txBody>
      </p:sp>
      <p:sp>
        <p:nvSpPr>
          <p:cNvPr id="18" name="Rectangle avec flèche vers la droite 17"/>
          <p:cNvSpPr/>
          <p:nvPr/>
        </p:nvSpPr>
        <p:spPr bwMode="auto">
          <a:xfrm rot="19978270">
            <a:off x="490319" y="6733335"/>
            <a:ext cx="5040247" cy="1835150"/>
          </a:xfrm>
          <a:prstGeom prst="rightArrowCallout">
            <a:avLst>
              <a:gd name="adj1" fmla="val 25000"/>
              <a:gd name="adj2" fmla="val 25000"/>
              <a:gd name="adj3" fmla="val 25000"/>
              <a:gd name="adj4" fmla="val 73399"/>
            </a:avLst>
          </a:prstGeom>
          <a:ln w="76200"/>
        </p:spPr>
        <p:style>
          <a:lnRef idx="2">
            <a:schemeClr val="accent2"/>
          </a:lnRef>
          <a:fillRef idx="1">
            <a:schemeClr val="lt1"/>
          </a:fillRef>
          <a:effectRef idx="0">
            <a:schemeClr val="accent2"/>
          </a:effectRef>
          <a:fontRef idx="minor">
            <a:schemeClr val="dk1"/>
          </a:fontRef>
        </p:style>
        <p:txBody>
          <a:bodyPr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r>
              <a:rPr lang="fr-FR" sz="3200" b="1" dirty="0" smtClean="0">
                <a:solidFill>
                  <a:srgbClr val="434343"/>
                </a:solidFill>
                <a:latin typeface="Arial" pitchFamily="34" charset="0"/>
                <a:ea typeface="MS PGothic" pitchFamily="34" charset="-128"/>
              </a:rPr>
              <a:t>Amélioration du niveau des professionnels et qualité de service</a:t>
            </a: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
        <p:nvSpPr>
          <p:cNvPr id="13" name="Rectangle avec flèche vers la droite 12"/>
          <p:cNvSpPr/>
          <p:nvPr/>
        </p:nvSpPr>
        <p:spPr bwMode="auto">
          <a:xfrm rot="16200000">
            <a:off x="6015038" y="6132513"/>
            <a:ext cx="2468562" cy="4710112"/>
          </a:xfrm>
          <a:prstGeom prst="rightArrowCallout">
            <a:avLst>
              <a:gd name="adj1" fmla="val 25000"/>
              <a:gd name="adj2" fmla="val 25000"/>
              <a:gd name="adj3" fmla="val 25000"/>
              <a:gd name="adj4" fmla="val 62817"/>
            </a:avLst>
          </a:prstGeom>
          <a:solidFill>
            <a:schemeClr val="accent3">
              <a:lumMod val="40000"/>
              <a:lumOff val="60000"/>
            </a:schemeClr>
          </a:solidFill>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ar-DZ" sz="3800" b="1" dirty="0">
              <a:solidFill>
                <a:srgbClr val="000000"/>
              </a:solidFill>
              <a:sym typeface="Wingdings" pitchFamily="2" charset="2"/>
            </a:endParaRPr>
          </a:p>
          <a:p>
            <a:pPr algn="ctr">
              <a:lnSpc>
                <a:spcPct val="80000"/>
              </a:lnSpc>
              <a:buClr>
                <a:srgbClr val="7F7F7F"/>
              </a:buClr>
              <a:buSzPct val="94000"/>
              <a:defRPr/>
            </a:pPr>
            <a:r>
              <a:rPr lang="fr-FR" sz="4000" b="1" dirty="0" smtClean="0">
                <a:solidFill>
                  <a:srgbClr val="434343"/>
                </a:solidFill>
                <a:latin typeface="Arial" pitchFamily="34" charset="0"/>
                <a:ea typeface="MS PGothic" pitchFamily="34" charset="-128"/>
                <a:cs typeface="Arial" pitchFamily="34" charset="0"/>
              </a:rPr>
              <a:t>Relèvement du niveau du PIB  </a:t>
            </a:r>
            <a:endParaRPr lang="fr-FR" sz="40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endParaRPr lang="fr-FR" sz="38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r>
              <a:rPr lang="fr-FR" sz="3200" b="1" dirty="0">
                <a:solidFill>
                  <a:srgbClr val="434343"/>
                </a:solidFill>
                <a:latin typeface="Arial" pitchFamily="34" charset="0"/>
                <a:ea typeface="MS PGothic" pitchFamily="34" charset="-128"/>
                <a:cs typeface="Arial" pitchFamily="34" charset="0"/>
              </a:rPr>
              <a:t> </a:t>
            </a:r>
          </a:p>
        </p:txBody>
      </p:sp>
      <p:sp>
        <p:nvSpPr>
          <p:cNvPr id="15" name="Rectangle avec flèche vers la droite 14"/>
          <p:cNvSpPr/>
          <p:nvPr/>
        </p:nvSpPr>
        <p:spPr bwMode="auto">
          <a:xfrm rot="16200000" flipH="1">
            <a:off x="6187281" y="764382"/>
            <a:ext cx="2124075" cy="4916488"/>
          </a:xfrm>
          <a:prstGeom prst="rightArrowCallout">
            <a:avLst>
              <a:gd name="adj1" fmla="val 25000"/>
              <a:gd name="adj2" fmla="val 25000"/>
              <a:gd name="adj3" fmla="val 25000"/>
              <a:gd name="adj4" fmla="val 59021"/>
            </a:avLst>
          </a:prstGeom>
          <a:solidFill>
            <a:schemeClr val="accent3">
              <a:lumMod val="40000"/>
              <a:lumOff val="60000"/>
            </a:schemeClr>
          </a:solidFill>
          <a:ln w="76200"/>
        </p:spPr>
        <p:style>
          <a:lnRef idx="2">
            <a:schemeClr val="accent2"/>
          </a:lnRef>
          <a:fillRef idx="1">
            <a:schemeClr val="lt1"/>
          </a:fillRef>
          <a:effectRef idx="0">
            <a:schemeClr val="accent2"/>
          </a:effectRef>
          <a:fontRef idx="minor">
            <a:schemeClr val="dk1"/>
          </a:fontRef>
        </p:style>
        <p:txBody>
          <a:bodyPr vert="eaVert" lIns="144018" tIns="72009" rIns="144018" bIns="72009" anchor="ctr"/>
          <a:lstStyle/>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a:p>
            <a:pPr algn="ctr">
              <a:lnSpc>
                <a:spcPct val="80000"/>
              </a:lnSpc>
              <a:buClr>
                <a:srgbClr val="7F7F7F"/>
              </a:buClr>
              <a:buSzPct val="94000"/>
              <a:defRPr/>
            </a:pPr>
            <a:r>
              <a:rPr lang="fr-FR" sz="4000" b="1" dirty="0" smtClean="0">
                <a:solidFill>
                  <a:srgbClr val="434343"/>
                </a:solidFill>
                <a:latin typeface="Arial" pitchFamily="34" charset="0"/>
                <a:ea typeface="MS PGothic" pitchFamily="34" charset="-128"/>
                <a:cs typeface="Arial" pitchFamily="34" charset="0"/>
                <a:sym typeface="Wingdings" pitchFamily="2" charset="2"/>
              </a:rPr>
              <a:t>Création d’emplois</a:t>
            </a:r>
            <a:endParaRPr lang="fr-FR" sz="4000" b="1" dirty="0">
              <a:solidFill>
                <a:srgbClr val="434343"/>
              </a:solidFill>
              <a:latin typeface="Arial" pitchFamily="34" charset="0"/>
              <a:ea typeface="MS PGothic" pitchFamily="34" charset="-128"/>
              <a:cs typeface="Arial" pitchFamily="34" charset="0"/>
              <a:sym typeface="Wingdings" pitchFamily="2" charset="2"/>
            </a:endParaRPr>
          </a:p>
          <a:p>
            <a:pPr algn="ctr">
              <a:lnSpc>
                <a:spcPct val="80000"/>
              </a:lnSpc>
              <a:buClr>
                <a:srgbClr val="7F7F7F"/>
              </a:buClr>
              <a:buSzPct val="94000"/>
              <a:defRPr/>
            </a:pPr>
            <a:endParaRPr lang="fr-FR" sz="3200" b="1" dirty="0">
              <a:solidFill>
                <a:srgbClr val="434343"/>
              </a:solidFill>
              <a:latin typeface="Arial" pitchFamily="34" charset="0"/>
              <a:ea typeface="MS PGothic" pitchFamily="34" charset="-128"/>
              <a:cs typeface="Arial" pitchFamily="34"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20242" y="1622577"/>
            <a:ext cx="11001022" cy="1240809"/>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5400" b="1" dirty="0" smtClean="0">
                <a:solidFill>
                  <a:srgbClr val="376092"/>
                </a:solidFill>
                <a:latin typeface="Bookman Old Style" pitchFamily="18" charset="0"/>
                <a:cs typeface="Times New Roman" pitchFamily="18" charset="0"/>
              </a:rPr>
              <a:t>Les grands chantiers</a:t>
            </a:r>
            <a:endParaRPr lang="fr-FR" sz="5400" b="1" dirty="0">
              <a:solidFill>
                <a:srgbClr val="376092"/>
              </a:solidFill>
              <a:latin typeface="Bookman Old Style" pitchFamily="18" charset="0"/>
              <a:cs typeface="Times New Roman" pitchFamily="18" charset="0"/>
            </a:endParaRPr>
          </a:p>
        </p:txBody>
      </p:sp>
      <p:pic>
        <p:nvPicPr>
          <p:cNvPr id="41989" name="Picture 2" descr="G:\3D\003cf560d0c7b48fe9fe4ee340dc049a_XL.jpg"/>
          <p:cNvPicPr>
            <a:picLocks noChangeAspect="1" noChangeArrowheads="1"/>
          </p:cNvPicPr>
          <p:nvPr/>
        </p:nvPicPr>
        <p:blipFill>
          <a:blip r:embed="rId2" cstate="print"/>
          <a:srcRect/>
          <a:stretch>
            <a:fillRect/>
          </a:stretch>
        </p:blipFill>
        <p:spPr bwMode="auto">
          <a:xfrm>
            <a:off x="1914525" y="3816350"/>
            <a:ext cx="1100137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Text Box 2"/>
          <p:cNvSpPr txBox="1">
            <a:spLocks noChangeArrowheads="1"/>
          </p:cNvSpPr>
          <p:nvPr/>
        </p:nvSpPr>
        <p:spPr bwMode="auto">
          <a:xfrm>
            <a:off x="842918" y="3043220"/>
            <a:ext cx="4191066" cy="2737015"/>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r>
              <a:rPr lang="fr-FR" sz="3600" b="1" dirty="0" smtClean="0">
                <a:solidFill>
                  <a:srgbClr val="753E3E"/>
                </a:solidFill>
                <a:latin typeface="Times New Roman" pitchFamily="18" charset="0"/>
              </a:rPr>
              <a:t>Réalisation de villages d’habitation légère  touristique(VHLT</a:t>
            </a:r>
            <a:r>
              <a:rPr lang="fr-FR" sz="3600" b="1" dirty="0">
                <a:solidFill>
                  <a:srgbClr val="753E3E"/>
                </a:solidFill>
                <a:latin typeface="Times New Roman" pitchFamily="18" charset="0"/>
              </a:rPr>
              <a:t>) </a:t>
            </a:r>
            <a:endParaRPr lang="ar-DZ" sz="3600" b="1" dirty="0">
              <a:solidFill>
                <a:srgbClr val="753E3E"/>
              </a:solidFill>
              <a:latin typeface="Times New Roman" pitchFamily="18" charset="0"/>
            </a:endParaRPr>
          </a:p>
          <a:p>
            <a:pPr algn="ctr" rtl="1">
              <a:spcAft>
                <a:spcPts val="1000"/>
              </a:spcAft>
              <a:defRPr/>
            </a:pPr>
            <a:r>
              <a:rPr lang="fr-FR" sz="3600" b="1" dirty="0" smtClean="0">
                <a:solidFill>
                  <a:srgbClr val="753E3E"/>
                </a:solidFill>
                <a:latin typeface="Times New Roman" pitchFamily="18" charset="0"/>
                <a:cs typeface="Times New Roman" pitchFamily="18" charset="0"/>
              </a:rPr>
              <a:t> et/ou Camping  </a:t>
            </a:r>
            <a:endParaRPr lang="fr-FR" sz="3600" b="1" dirty="0">
              <a:solidFill>
                <a:srgbClr val="376092"/>
              </a:solidFill>
              <a:latin typeface="Bookman Old Style" pitchFamily="18" charset="0"/>
              <a:cs typeface="Arial" pitchFamily="34" charset="0"/>
            </a:endParaRPr>
          </a:p>
        </p:txBody>
      </p:sp>
      <p:sp>
        <p:nvSpPr>
          <p:cNvPr id="1248259" name="Text Box 3"/>
          <p:cNvSpPr txBox="1">
            <a:spLocks noChangeArrowheads="1"/>
          </p:cNvSpPr>
          <p:nvPr/>
        </p:nvSpPr>
        <p:spPr bwMode="auto">
          <a:xfrm>
            <a:off x="649676" y="662874"/>
            <a:ext cx="13386947" cy="884072"/>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800" b="1" dirty="0" smtClean="0">
                <a:solidFill>
                  <a:srgbClr val="376092"/>
                </a:solidFill>
                <a:latin typeface="Bookman Old Style" pitchFamily="18" charset="0"/>
                <a:cs typeface="Times New Roman" pitchFamily="18" charset="0"/>
              </a:rPr>
              <a:t>Tourisme National</a:t>
            </a:r>
            <a:endParaRPr lang="fr-FR" sz="4800" b="1" dirty="0">
              <a:solidFill>
                <a:srgbClr val="376092"/>
              </a:solidFill>
              <a:latin typeface="Bookman Old Style" pitchFamily="18" charset="0"/>
              <a:cs typeface="Times New Roman" pitchFamily="18" charset="0"/>
            </a:endParaRPr>
          </a:p>
        </p:txBody>
      </p:sp>
      <p:sp>
        <p:nvSpPr>
          <p:cNvPr id="1248260" name="Text Box 4"/>
          <p:cNvSpPr txBox="1">
            <a:spLocks noChangeArrowheads="1"/>
          </p:cNvSpPr>
          <p:nvPr/>
        </p:nvSpPr>
        <p:spPr bwMode="auto">
          <a:xfrm>
            <a:off x="9113572" y="6278315"/>
            <a:ext cx="4917667" cy="2146696"/>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marL="571500" indent="-571500" algn="ctr" rtl="1">
              <a:defRPr/>
            </a:pPr>
            <a:r>
              <a:rPr lang="fr-FR" sz="3600" b="1" dirty="0">
                <a:solidFill>
                  <a:schemeClr val="accent2">
                    <a:lumMod val="75000"/>
                  </a:schemeClr>
                </a:solidFill>
                <a:latin typeface="Times New Roman" pitchFamily="18" charset="0"/>
                <a:cs typeface="Times New Roman" pitchFamily="18" charset="0"/>
              </a:rPr>
              <a:t>R</a:t>
            </a:r>
            <a:r>
              <a:rPr lang="fr-FR" sz="3600" b="1" dirty="0" smtClean="0">
                <a:solidFill>
                  <a:schemeClr val="accent2">
                    <a:lumMod val="75000"/>
                  </a:schemeClr>
                </a:solidFill>
                <a:latin typeface="Times New Roman" pitchFamily="18" charset="0"/>
                <a:cs typeface="Times New Roman" pitchFamily="18" charset="0"/>
              </a:rPr>
              <a:t>enforcement de la promotion des destinations locales</a:t>
            </a:r>
            <a:endParaRPr lang="ar-DZ" sz="3600" b="1" dirty="0">
              <a:solidFill>
                <a:schemeClr val="accent2">
                  <a:lumMod val="75000"/>
                </a:schemeClr>
              </a:solidFill>
              <a:latin typeface="Times New Roman" pitchFamily="18" charset="0"/>
              <a:cs typeface="Times New Roman" pitchFamily="18" charset="0"/>
            </a:endParaRPr>
          </a:p>
        </p:txBody>
      </p:sp>
      <p:sp>
        <p:nvSpPr>
          <p:cNvPr id="1248261" name="Text Box 5"/>
          <p:cNvSpPr txBox="1">
            <a:spLocks noChangeArrowheads="1"/>
          </p:cNvSpPr>
          <p:nvPr/>
        </p:nvSpPr>
        <p:spPr bwMode="auto">
          <a:xfrm>
            <a:off x="5391609" y="8713043"/>
            <a:ext cx="5625715" cy="1560629"/>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600" b="1" dirty="0" smtClean="0">
                <a:solidFill>
                  <a:srgbClr val="753E3E"/>
                </a:solidFill>
                <a:latin typeface="Times New Roman" pitchFamily="18" charset="0"/>
              </a:rPr>
              <a:t>Ouverture  à l’accès au prêt bancaire touristique  pour financer les vacances</a:t>
            </a:r>
            <a:endParaRPr lang="fr-FR" sz="3600" b="1" dirty="0">
              <a:solidFill>
                <a:srgbClr val="376092"/>
              </a:solidFill>
              <a:latin typeface="Bookman Old Style" pitchFamily="18" charset="0"/>
              <a:cs typeface="Arial" pitchFamily="34" charset="0"/>
            </a:endParaRPr>
          </a:p>
        </p:txBody>
      </p:sp>
      <p:sp>
        <p:nvSpPr>
          <p:cNvPr id="1248265" name="Text Box 9"/>
          <p:cNvSpPr txBox="1">
            <a:spLocks noChangeArrowheads="1"/>
          </p:cNvSpPr>
          <p:nvPr/>
        </p:nvSpPr>
        <p:spPr bwMode="auto">
          <a:xfrm>
            <a:off x="10178114" y="3260936"/>
            <a:ext cx="3858510" cy="2175198"/>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600" b="1" dirty="0" smtClean="0">
                <a:solidFill>
                  <a:srgbClr val="753E3E"/>
                </a:solidFill>
                <a:latin typeface="Times New Roman" pitchFamily="18" charset="0"/>
              </a:rPr>
              <a:t>Implication active des  agences de tourisme et de  voyage (ATV)  </a:t>
            </a:r>
            <a:endParaRPr lang="fr-FR" sz="3600" b="1" dirty="0">
              <a:solidFill>
                <a:srgbClr val="376092"/>
              </a:solidFill>
              <a:latin typeface="Bookman Old Style" pitchFamily="18" charset="0"/>
              <a:cs typeface="Arial" pitchFamily="34" charset="0"/>
            </a:endParaRPr>
          </a:p>
        </p:txBody>
      </p:sp>
      <p:sp>
        <p:nvSpPr>
          <p:cNvPr id="43025" name="WordArt 10"/>
          <p:cNvSpPr>
            <a:spLocks noChangeArrowheads="1" noChangeShapeType="1" noTextEdit="1"/>
          </p:cNvSpPr>
          <p:nvPr/>
        </p:nvSpPr>
        <p:spPr bwMode="auto">
          <a:xfrm>
            <a:off x="13406438" y="2579688"/>
            <a:ext cx="530225" cy="681037"/>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5</a:t>
            </a:r>
          </a:p>
        </p:txBody>
      </p:sp>
      <p:sp>
        <p:nvSpPr>
          <p:cNvPr id="43026" name="WordArt 11"/>
          <p:cNvSpPr>
            <a:spLocks noChangeArrowheads="1" noChangeShapeType="1" noTextEdit="1"/>
          </p:cNvSpPr>
          <p:nvPr/>
        </p:nvSpPr>
        <p:spPr bwMode="auto">
          <a:xfrm>
            <a:off x="13395325" y="5583733"/>
            <a:ext cx="530225" cy="681038"/>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4</a:t>
            </a:r>
          </a:p>
        </p:txBody>
      </p:sp>
      <p:sp>
        <p:nvSpPr>
          <p:cNvPr id="43027" name="WordArt 13"/>
          <p:cNvSpPr>
            <a:spLocks noChangeArrowheads="1" noChangeShapeType="1" noTextEdit="1"/>
          </p:cNvSpPr>
          <p:nvPr/>
        </p:nvSpPr>
        <p:spPr bwMode="auto">
          <a:xfrm>
            <a:off x="6048772" y="7848947"/>
            <a:ext cx="530225" cy="679450"/>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rPr>
              <a:t>3</a:t>
            </a:r>
          </a:p>
        </p:txBody>
      </p:sp>
      <p:sp>
        <p:nvSpPr>
          <p:cNvPr id="43028" name="WordArt 14"/>
          <p:cNvSpPr>
            <a:spLocks noChangeArrowheads="1" noChangeShapeType="1" noTextEdit="1"/>
          </p:cNvSpPr>
          <p:nvPr/>
        </p:nvSpPr>
        <p:spPr bwMode="auto">
          <a:xfrm>
            <a:off x="796925" y="2417763"/>
            <a:ext cx="530225" cy="681037"/>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1</a:t>
            </a:r>
          </a:p>
        </p:txBody>
      </p:sp>
      <p:sp>
        <p:nvSpPr>
          <p:cNvPr id="43029" name="WordArt 16"/>
          <p:cNvSpPr>
            <a:spLocks noChangeArrowheads="1" noChangeShapeType="1" noTextEdit="1"/>
          </p:cNvSpPr>
          <p:nvPr/>
        </p:nvSpPr>
        <p:spPr bwMode="auto">
          <a:xfrm>
            <a:off x="857250" y="6017369"/>
            <a:ext cx="530225" cy="679450"/>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2</a:t>
            </a:r>
          </a:p>
        </p:txBody>
      </p:sp>
      <p:sp>
        <p:nvSpPr>
          <p:cNvPr id="1248273" name="Text Box 17"/>
          <p:cNvSpPr txBox="1">
            <a:spLocks noChangeArrowheads="1"/>
          </p:cNvSpPr>
          <p:nvPr/>
        </p:nvSpPr>
        <p:spPr bwMode="auto">
          <a:xfrm>
            <a:off x="796925" y="6732253"/>
            <a:ext cx="3910491" cy="2124806"/>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600" b="1" dirty="0" smtClean="0">
                <a:solidFill>
                  <a:srgbClr val="753E3E"/>
                </a:solidFill>
                <a:latin typeface="Times New Roman" pitchFamily="18" charset="0"/>
                <a:cs typeface="Arial" pitchFamily="34" charset="0"/>
              </a:rPr>
              <a:t>Réduction du coût du transport aérien national</a:t>
            </a:r>
            <a:endParaRPr lang="fr-FR" sz="3600" b="1" dirty="0">
              <a:solidFill>
                <a:srgbClr val="376092"/>
              </a:solidFill>
              <a:latin typeface="Bookman Old Style" pitchFamily="18" charset="0"/>
              <a:cs typeface="Arial" pitchFamily="34" charset="0"/>
            </a:endParaRPr>
          </a:p>
        </p:txBody>
      </p:sp>
      <p:grpSp>
        <p:nvGrpSpPr>
          <p:cNvPr id="43033" name="Group 20"/>
          <p:cNvGrpSpPr>
            <a:grpSpLocks/>
          </p:cNvGrpSpPr>
          <p:nvPr/>
        </p:nvGrpSpPr>
        <p:grpSpPr bwMode="auto">
          <a:xfrm>
            <a:off x="6856413" y="3157538"/>
            <a:ext cx="686295" cy="5123458"/>
            <a:chOff x="1905" y="1796"/>
            <a:chExt cx="308" cy="699"/>
          </a:xfrm>
        </p:grpSpPr>
        <p:sp>
          <p:nvSpPr>
            <p:cNvPr id="71718"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719"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3034" name="Group 20"/>
          <p:cNvGrpSpPr>
            <a:grpSpLocks/>
          </p:cNvGrpSpPr>
          <p:nvPr/>
        </p:nvGrpSpPr>
        <p:grpSpPr bwMode="auto">
          <a:xfrm rot="1484952">
            <a:off x="5170767" y="2597013"/>
            <a:ext cx="695325" cy="4292057"/>
            <a:chOff x="1905" y="1796"/>
            <a:chExt cx="308" cy="699"/>
          </a:xfrm>
        </p:grpSpPr>
        <p:sp>
          <p:nvSpPr>
            <p:cNvPr id="71716"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717"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3035" name="Group 20"/>
          <p:cNvGrpSpPr>
            <a:grpSpLocks/>
          </p:cNvGrpSpPr>
          <p:nvPr/>
        </p:nvGrpSpPr>
        <p:grpSpPr bwMode="auto">
          <a:xfrm rot="-1231558">
            <a:off x="8346652" y="2655025"/>
            <a:ext cx="695325" cy="3475038"/>
            <a:chOff x="1905" y="1796"/>
            <a:chExt cx="308" cy="699"/>
          </a:xfrm>
        </p:grpSpPr>
        <p:sp>
          <p:nvSpPr>
            <p:cNvPr id="71714" name="AutoShape 21"/>
            <p:cNvSpPr>
              <a:spLocks noChangeArrowheads="1"/>
            </p:cNvSpPr>
            <p:nvPr/>
          </p:nvSpPr>
          <p:spPr bwMode="auto">
            <a:xfrm rot="5400000">
              <a:off x="1894"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715"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3036" name="Group 20"/>
          <p:cNvGrpSpPr>
            <a:grpSpLocks/>
          </p:cNvGrpSpPr>
          <p:nvPr/>
        </p:nvGrpSpPr>
        <p:grpSpPr bwMode="auto">
          <a:xfrm rot="3386163">
            <a:off x="4676535" y="1590623"/>
            <a:ext cx="758030" cy="2339976"/>
            <a:chOff x="1905" y="1796"/>
            <a:chExt cx="308" cy="699"/>
          </a:xfrm>
        </p:grpSpPr>
        <p:sp>
          <p:nvSpPr>
            <p:cNvPr id="71712" name="AutoShape 21"/>
            <p:cNvSpPr>
              <a:spLocks noChangeArrowheads="1"/>
            </p:cNvSpPr>
            <p:nvPr/>
          </p:nvSpPr>
          <p:spPr bwMode="auto">
            <a:xfrm rot="5400000">
              <a:off x="1894" y="1888"/>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713"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3037" name="Group 20"/>
          <p:cNvGrpSpPr>
            <a:grpSpLocks/>
          </p:cNvGrpSpPr>
          <p:nvPr/>
        </p:nvGrpSpPr>
        <p:grpSpPr bwMode="auto">
          <a:xfrm rot="-3379208">
            <a:off x="9189816" y="1647062"/>
            <a:ext cx="785121" cy="2229768"/>
            <a:chOff x="1905" y="1796"/>
            <a:chExt cx="308" cy="699"/>
          </a:xfrm>
        </p:grpSpPr>
        <p:sp>
          <p:nvSpPr>
            <p:cNvPr id="71710" name="AutoShape 21"/>
            <p:cNvSpPr>
              <a:spLocks noChangeArrowheads="1"/>
            </p:cNvSpPr>
            <p:nvPr/>
          </p:nvSpPr>
          <p:spPr bwMode="auto">
            <a:xfrm rot="5400000">
              <a:off x="1900"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711"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Text Box 2"/>
          <p:cNvSpPr txBox="1">
            <a:spLocks noChangeArrowheads="1"/>
          </p:cNvSpPr>
          <p:nvPr/>
        </p:nvSpPr>
        <p:spPr bwMode="auto">
          <a:xfrm>
            <a:off x="649677" y="3099093"/>
            <a:ext cx="3864498" cy="1929376"/>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lnSpc>
                <a:spcPts val="5275"/>
              </a:lnSpc>
              <a:spcAft>
                <a:spcPts val="1000"/>
              </a:spcAft>
              <a:defRPr/>
            </a:pPr>
            <a:endParaRPr lang="ar-DZ" sz="4400" b="1" dirty="0">
              <a:solidFill>
                <a:srgbClr val="753E3E"/>
              </a:solidFill>
              <a:latin typeface="Times New Roman" pitchFamily="18" charset="0"/>
            </a:endParaRPr>
          </a:p>
          <a:p>
            <a:pPr algn="ctr" rtl="1">
              <a:lnSpc>
                <a:spcPts val="5275"/>
              </a:lnSpc>
              <a:spcAft>
                <a:spcPts val="1000"/>
              </a:spcAft>
              <a:defRPr/>
            </a:pPr>
            <a:r>
              <a:rPr lang="fr-FR" sz="3600" b="1" dirty="0" smtClean="0">
                <a:solidFill>
                  <a:srgbClr val="753E3E"/>
                </a:solidFill>
                <a:latin typeface="Times New Roman" pitchFamily="18" charset="0"/>
              </a:rPr>
              <a:t>Facilitation de l’obtention des visas</a:t>
            </a:r>
            <a:endParaRPr lang="ar-DZ" sz="3600" b="1" dirty="0">
              <a:solidFill>
                <a:srgbClr val="753E3E"/>
              </a:solidFill>
              <a:latin typeface="Times New Roman" pitchFamily="18" charset="0"/>
            </a:endParaRPr>
          </a:p>
          <a:p>
            <a:pPr algn="ctr" rtl="1">
              <a:lnSpc>
                <a:spcPts val="5275"/>
              </a:lnSpc>
              <a:spcAft>
                <a:spcPts val="1000"/>
              </a:spcAft>
              <a:defRPr/>
            </a:pPr>
            <a:endParaRPr lang="fr-FR" sz="4400" b="1" dirty="0">
              <a:solidFill>
                <a:srgbClr val="376092"/>
              </a:solidFill>
              <a:latin typeface="Bookman Old Style" pitchFamily="18" charset="0"/>
              <a:cs typeface="Arial" pitchFamily="34" charset="0"/>
            </a:endParaRPr>
          </a:p>
        </p:txBody>
      </p:sp>
      <p:sp>
        <p:nvSpPr>
          <p:cNvPr id="1248259" name="Text Box 3"/>
          <p:cNvSpPr txBox="1">
            <a:spLocks noChangeArrowheads="1"/>
          </p:cNvSpPr>
          <p:nvPr/>
        </p:nvSpPr>
        <p:spPr bwMode="auto">
          <a:xfrm>
            <a:off x="649676" y="570541"/>
            <a:ext cx="13386947" cy="976405"/>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5400" b="1" dirty="0" smtClean="0">
                <a:solidFill>
                  <a:srgbClr val="376092"/>
                </a:solidFill>
                <a:latin typeface="Bookman Old Style" pitchFamily="18" charset="0"/>
                <a:cs typeface="Times New Roman" pitchFamily="18" charset="0"/>
              </a:rPr>
              <a:t>Tourisme international</a:t>
            </a:r>
            <a:endParaRPr lang="fr-FR" sz="5400" b="1" dirty="0">
              <a:solidFill>
                <a:srgbClr val="376092"/>
              </a:solidFill>
              <a:latin typeface="Bookman Old Style" pitchFamily="18" charset="0"/>
              <a:cs typeface="Times New Roman" pitchFamily="18" charset="0"/>
            </a:endParaRPr>
          </a:p>
        </p:txBody>
      </p:sp>
      <p:sp>
        <p:nvSpPr>
          <p:cNvPr id="1248260" name="Text Box 4"/>
          <p:cNvSpPr txBox="1">
            <a:spLocks noChangeArrowheads="1"/>
          </p:cNvSpPr>
          <p:nvPr/>
        </p:nvSpPr>
        <p:spPr bwMode="auto">
          <a:xfrm>
            <a:off x="7992988" y="5760715"/>
            <a:ext cx="6038252" cy="2722760"/>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marL="571500" indent="-571500" algn="ctr" rtl="1">
              <a:defRPr/>
            </a:pPr>
            <a:r>
              <a:rPr lang="fr-FR" sz="3200" b="1" dirty="0" smtClean="0">
                <a:solidFill>
                  <a:schemeClr val="accent2">
                    <a:lumMod val="75000"/>
                  </a:schemeClr>
                </a:solidFill>
                <a:latin typeface="Times New Roman" pitchFamily="18" charset="0"/>
                <a:cs typeface="Times New Roman" pitchFamily="18" charset="0"/>
              </a:rPr>
              <a:t>Participation dynamique des représentations diplomatiques Algériennes à l’étranger, dans la promotion de l’image de l’Algérie</a:t>
            </a:r>
            <a:endParaRPr lang="ar-DZ" sz="3200" b="1" dirty="0">
              <a:solidFill>
                <a:schemeClr val="accent2">
                  <a:lumMod val="75000"/>
                </a:schemeClr>
              </a:solidFill>
              <a:latin typeface="Times New Roman" pitchFamily="18" charset="0"/>
              <a:cs typeface="Times New Roman" pitchFamily="18" charset="0"/>
            </a:endParaRPr>
          </a:p>
        </p:txBody>
      </p:sp>
      <p:sp>
        <p:nvSpPr>
          <p:cNvPr id="1248261" name="Text Box 5"/>
          <p:cNvSpPr txBox="1">
            <a:spLocks noChangeArrowheads="1"/>
          </p:cNvSpPr>
          <p:nvPr/>
        </p:nvSpPr>
        <p:spPr bwMode="auto">
          <a:xfrm>
            <a:off x="3240460" y="8846929"/>
            <a:ext cx="6190828" cy="1738322"/>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600" b="1" dirty="0" smtClean="0">
                <a:solidFill>
                  <a:srgbClr val="753E3E"/>
                </a:solidFill>
                <a:latin typeface="Times New Roman" pitchFamily="18" charset="0"/>
              </a:rPr>
              <a:t>Réouverture et valorisation des circuits touristiques sahariens </a:t>
            </a:r>
            <a:endParaRPr lang="fr-FR" sz="3600" b="1" dirty="0">
              <a:solidFill>
                <a:srgbClr val="376092"/>
              </a:solidFill>
              <a:latin typeface="Bookman Old Style" pitchFamily="18" charset="0"/>
              <a:cs typeface="Arial" pitchFamily="34" charset="0"/>
            </a:endParaRPr>
          </a:p>
        </p:txBody>
      </p:sp>
      <p:sp>
        <p:nvSpPr>
          <p:cNvPr id="1248265" name="Text Box 9"/>
          <p:cNvSpPr txBox="1">
            <a:spLocks noChangeArrowheads="1"/>
          </p:cNvSpPr>
          <p:nvPr/>
        </p:nvSpPr>
        <p:spPr bwMode="auto">
          <a:xfrm>
            <a:off x="10178114" y="2880395"/>
            <a:ext cx="3858510" cy="2004789"/>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200" b="1" dirty="0" smtClean="0">
                <a:solidFill>
                  <a:srgbClr val="753E3E"/>
                </a:solidFill>
                <a:latin typeface="Times New Roman" pitchFamily="18" charset="0"/>
              </a:rPr>
              <a:t>Participations aux salons des marchés porteurs et potentiels</a:t>
            </a:r>
            <a:endParaRPr lang="fr-FR" sz="3200" b="1" dirty="0">
              <a:solidFill>
                <a:srgbClr val="376092"/>
              </a:solidFill>
              <a:latin typeface="Bookman Old Style" pitchFamily="18" charset="0"/>
              <a:cs typeface="Arial" pitchFamily="34" charset="0"/>
            </a:endParaRPr>
          </a:p>
        </p:txBody>
      </p:sp>
      <p:sp>
        <p:nvSpPr>
          <p:cNvPr id="45073" name="WordArt 10"/>
          <p:cNvSpPr>
            <a:spLocks noChangeArrowheads="1" noChangeShapeType="1" noTextEdit="1"/>
          </p:cNvSpPr>
          <p:nvPr/>
        </p:nvSpPr>
        <p:spPr bwMode="auto">
          <a:xfrm>
            <a:off x="13406438" y="2160315"/>
            <a:ext cx="530225" cy="681037"/>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5</a:t>
            </a:r>
          </a:p>
        </p:txBody>
      </p:sp>
      <p:sp>
        <p:nvSpPr>
          <p:cNvPr id="45074" name="WordArt 11"/>
          <p:cNvSpPr>
            <a:spLocks noChangeArrowheads="1" noChangeShapeType="1" noTextEdit="1"/>
          </p:cNvSpPr>
          <p:nvPr/>
        </p:nvSpPr>
        <p:spPr bwMode="auto">
          <a:xfrm>
            <a:off x="13395325" y="4968627"/>
            <a:ext cx="530225" cy="681038"/>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4</a:t>
            </a:r>
          </a:p>
        </p:txBody>
      </p:sp>
      <p:sp>
        <p:nvSpPr>
          <p:cNvPr id="45075" name="WordArt 13"/>
          <p:cNvSpPr>
            <a:spLocks noChangeArrowheads="1" noChangeShapeType="1" noTextEdit="1"/>
          </p:cNvSpPr>
          <p:nvPr/>
        </p:nvSpPr>
        <p:spPr bwMode="auto">
          <a:xfrm>
            <a:off x="4320580" y="8177609"/>
            <a:ext cx="530225" cy="679450"/>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rPr>
              <a:t>3</a:t>
            </a:r>
          </a:p>
        </p:txBody>
      </p:sp>
      <p:sp>
        <p:nvSpPr>
          <p:cNvPr id="45076" name="WordArt 14"/>
          <p:cNvSpPr>
            <a:spLocks noChangeArrowheads="1" noChangeShapeType="1" noTextEdit="1"/>
          </p:cNvSpPr>
          <p:nvPr/>
        </p:nvSpPr>
        <p:spPr bwMode="auto">
          <a:xfrm>
            <a:off x="796925" y="2417763"/>
            <a:ext cx="530225" cy="681037"/>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1</a:t>
            </a:r>
          </a:p>
        </p:txBody>
      </p:sp>
      <p:sp>
        <p:nvSpPr>
          <p:cNvPr id="45077" name="WordArt 16"/>
          <p:cNvSpPr>
            <a:spLocks noChangeArrowheads="1" noChangeShapeType="1" noTextEdit="1"/>
          </p:cNvSpPr>
          <p:nvPr/>
        </p:nvSpPr>
        <p:spPr bwMode="auto">
          <a:xfrm>
            <a:off x="857250" y="5238750"/>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2</a:t>
            </a:r>
          </a:p>
        </p:txBody>
      </p:sp>
      <p:sp>
        <p:nvSpPr>
          <p:cNvPr id="1248273" name="Text Box 17"/>
          <p:cNvSpPr txBox="1">
            <a:spLocks noChangeArrowheads="1"/>
          </p:cNvSpPr>
          <p:nvPr/>
        </p:nvSpPr>
        <p:spPr bwMode="auto">
          <a:xfrm>
            <a:off x="649676" y="6049232"/>
            <a:ext cx="5842212" cy="1994649"/>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rtl="1">
              <a:spcAft>
                <a:spcPts val="1000"/>
              </a:spcAft>
              <a:buFont typeface="Arial" pitchFamily="34" charset="0"/>
              <a:buNone/>
              <a:defRPr/>
            </a:pPr>
            <a:r>
              <a:rPr lang="fr-FR" sz="3600" b="1" dirty="0" smtClean="0">
                <a:solidFill>
                  <a:srgbClr val="753E3E"/>
                </a:solidFill>
                <a:latin typeface="Times New Roman" pitchFamily="18" charset="0"/>
              </a:rPr>
              <a:t>Ouverture de lignes aériennes selon  les formules</a:t>
            </a:r>
            <a:r>
              <a:rPr lang="fr-FR" sz="3600" b="1" dirty="0" smtClean="0">
                <a:solidFill>
                  <a:srgbClr val="753E3E"/>
                </a:solidFill>
                <a:latin typeface="Times New Roman" pitchFamily="18" charset="0"/>
                <a:cs typeface="Times New Roman" pitchFamily="18" charset="0"/>
              </a:rPr>
              <a:t> «</a:t>
            </a:r>
            <a:r>
              <a:rPr lang="fr-FR" sz="3600" b="1" dirty="0">
                <a:solidFill>
                  <a:srgbClr val="753E3E"/>
                </a:solidFill>
                <a:latin typeface="Times New Roman" pitchFamily="18" charset="0"/>
                <a:cs typeface="Times New Roman" pitchFamily="18" charset="0"/>
              </a:rPr>
              <a:t> Open </a:t>
            </a:r>
            <a:r>
              <a:rPr lang="fr-FR" sz="3600" b="1" dirty="0" err="1">
                <a:solidFill>
                  <a:srgbClr val="753E3E"/>
                </a:solidFill>
                <a:latin typeface="Times New Roman" pitchFamily="18" charset="0"/>
                <a:cs typeface="Times New Roman" pitchFamily="18" charset="0"/>
              </a:rPr>
              <a:t>sky</a:t>
            </a:r>
            <a:r>
              <a:rPr lang="fr-FR" sz="3600" b="1" dirty="0">
                <a:solidFill>
                  <a:srgbClr val="753E3E"/>
                </a:solidFill>
                <a:latin typeface="Times New Roman" pitchFamily="18" charset="0"/>
                <a:cs typeface="Times New Roman" pitchFamily="18" charset="0"/>
              </a:rPr>
              <a:t> » </a:t>
            </a:r>
            <a:r>
              <a:rPr lang="fr-FR" sz="3600" b="1" dirty="0" smtClean="0">
                <a:solidFill>
                  <a:srgbClr val="753E3E"/>
                </a:solidFill>
                <a:latin typeface="Times New Roman" pitchFamily="18" charset="0"/>
              </a:rPr>
              <a:t>- </a:t>
            </a:r>
            <a:r>
              <a:rPr lang="fr-FR" sz="3600" b="1" dirty="0" smtClean="0">
                <a:solidFill>
                  <a:srgbClr val="753E3E"/>
                </a:solidFill>
                <a:latin typeface="Times New Roman" pitchFamily="18" charset="0"/>
                <a:cs typeface="Times New Roman" pitchFamily="18" charset="0"/>
              </a:rPr>
              <a:t>«</a:t>
            </a:r>
            <a:r>
              <a:rPr lang="fr-FR" sz="3600" b="1" dirty="0">
                <a:solidFill>
                  <a:srgbClr val="753E3E"/>
                </a:solidFill>
                <a:latin typeface="Times New Roman" pitchFamily="18" charset="0"/>
                <a:cs typeface="Times New Roman" pitchFamily="18" charset="0"/>
              </a:rPr>
              <a:t> </a:t>
            </a:r>
            <a:r>
              <a:rPr lang="fr-FR" sz="3600" b="1" dirty="0" err="1">
                <a:solidFill>
                  <a:srgbClr val="753E3E"/>
                </a:solidFill>
                <a:latin typeface="Times New Roman" pitchFamily="18" charset="0"/>
                <a:cs typeface="Times New Roman" pitchFamily="18" charset="0"/>
              </a:rPr>
              <a:t>Low</a:t>
            </a:r>
            <a:r>
              <a:rPr lang="fr-FR" sz="3600" b="1" dirty="0">
                <a:solidFill>
                  <a:srgbClr val="753E3E"/>
                </a:solidFill>
                <a:latin typeface="Times New Roman" pitchFamily="18" charset="0"/>
                <a:cs typeface="Times New Roman" pitchFamily="18" charset="0"/>
              </a:rPr>
              <a:t> </a:t>
            </a:r>
            <a:r>
              <a:rPr lang="fr-FR" sz="3600" b="1" dirty="0" err="1">
                <a:solidFill>
                  <a:srgbClr val="753E3E"/>
                </a:solidFill>
                <a:latin typeface="Times New Roman" pitchFamily="18" charset="0"/>
                <a:cs typeface="Times New Roman" pitchFamily="18" charset="0"/>
              </a:rPr>
              <a:t>cost</a:t>
            </a:r>
            <a:r>
              <a:rPr lang="fr-FR" sz="3600" b="1" dirty="0">
                <a:solidFill>
                  <a:srgbClr val="753E3E"/>
                </a:solidFill>
                <a:latin typeface="Times New Roman" pitchFamily="18" charset="0"/>
                <a:cs typeface="Times New Roman" pitchFamily="18" charset="0"/>
              </a:rPr>
              <a:t> »</a:t>
            </a:r>
            <a:endParaRPr lang="fr-FR" sz="3600" b="1" dirty="0">
              <a:solidFill>
                <a:srgbClr val="376092"/>
              </a:solidFill>
              <a:latin typeface="Bookman Old Style" pitchFamily="18" charset="0"/>
              <a:cs typeface="Arial" pitchFamily="34" charset="0"/>
            </a:endParaRPr>
          </a:p>
        </p:txBody>
      </p:sp>
      <p:grpSp>
        <p:nvGrpSpPr>
          <p:cNvPr id="45081" name="Group 20"/>
          <p:cNvGrpSpPr>
            <a:grpSpLocks/>
          </p:cNvGrpSpPr>
          <p:nvPr/>
        </p:nvGrpSpPr>
        <p:grpSpPr bwMode="auto">
          <a:xfrm>
            <a:off x="6696844" y="3157537"/>
            <a:ext cx="695325" cy="5483497"/>
            <a:chOff x="1905" y="1796"/>
            <a:chExt cx="308" cy="699"/>
          </a:xfrm>
        </p:grpSpPr>
        <p:sp>
          <p:nvSpPr>
            <p:cNvPr id="73766"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3767"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5082" name="Group 20"/>
          <p:cNvGrpSpPr>
            <a:grpSpLocks/>
          </p:cNvGrpSpPr>
          <p:nvPr/>
        </p:nvGrpSpPr>
        <p:grpSpPr bwMode="auto">
          <a:xfrm rot="1484952">
            <a:off x="4903788" y="2647950"/>
            <a:ext cx="695325" cy="3279775"/>
            <a:chOff x="1905" y="1796"/>
            <a:chExt cx="308" cy="699"/>
          </a:xfrm>
        </p:grpSpPr>
        <p:sp>
          <p:nvSpPr>
            <p:cNvPr id="73764"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3765"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5083" name="Group 20"/>
          <p:cNvGrpSpPr>
            <a:grpSpLocks/>
          </p:cNvGrpSpPr>
          <p:nvPr/>
        </p:nvGrpSpPr>
        <p:grpSpPr bwMode="auto">
          <a:xfrm rot="-1231558">
            <a:off x="8896350" y="2562225"/>
            <a:ext cx="695325" cy="3475038"/>
            <a:chOff x="1905" y="1796"/>
            <a:chExt cx="308" cy="699"/>
          </a:xfrm>
        </p:grpSpPr>
        <p:sp>
          <p:nvSpPr>
            <p:cNvPr id="73762" name="AutoShape 21"/>
            <p:cNvSpPr>
              <a:spLocks noChangeArrowheads="1"/>
            </p:cNvSpPr>
            <p:nvPr/>
          </p:nvSpPr>
          <p:spPr bwMode="auto">
            <a:xfrm rot="5400000">
              <a:off x="1894"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3763"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5084" name="Group 20"/>
          <p:cNvGrpSpPr>
            <a:grpSpLocks/>
          </p:cNvGrpSpPr>
          <p:nvPr/>
        </p:nvGrpSpPr>
        <p:grpSpPr bwMode="auto">
          <a:xfrm rot="3386163">
            <a:off x="3563937" y="1165226"/>
            <a:ext cx="695325" cy="2717800"/>
            <a:chOff x="1905" y="1796"/>
            <a:chExt cx="308" cy="699"/>
          </a:xfrm>
        </p:grpSpPr>
        <p:sp>
          <p:nvSpPr>
            <p:cNvPr id="73760" name="AutoShape 21"/>
            <p:cNvSpPr>
              <a:spLocks noChangeArrowheads="1"/>
            </p:cNvSpPr>
            <p:nvPr/>
          </p:nvSpPr>
          <p:spPr bwMode="auto">
            <a:xfrm rot="5400000">
              <a:off x="1894" y="1888"/>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3761"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5085" name="Group 20"/>
          <p:cNvGrpSpPr>
            <a:grpSpLocks/>
          </p:cNvGrpSpPr>
          <p:nvPr/>
        </p:nvGrpSpPr>
        <p:grpSpPr bwMode="auto">
          <a:xfrm rot="-3379208">
            <a:off x="10505478" y="1310948"/>
            <a:ext cx="674461" cy="1939113"/>
            <a:chOff x="1905" y="1796"/>
            <a:chExt cx="308" cy="699"/>
          </a:xfrm>
        </p:grpSpPr>
        <p:sp>
          <p:nvSpPr>
            <p:cNvPr id="73758" name="AutoShape 21"/>
            <p:cNvSpPr>
              <a:spLocks noChangeArrowheads="1"/>
            </p:cNvSpPr>
            <p:nvPr/>
          </p:nvSpPr>
          <p:spPr bwMode="auto">
            <a:xfrm rot="5400000">
              <a:off x="1900"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3759"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368252" y="1280155"/>
            <a:ext cx="12313368" cy="1592817"/>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7200" b="1" dirty="0" smtClean="0">
                <a:solidFill>
                  <a:srgbClr val="376092"/>
                </a:solidFill>
                <a:latin typeface="Bookman Old Style" pitchFamily="18" charset="0"/>
                <a:cs typeface="Times New Roman" pitchFamily="18" charset="0"/>
              </a:rPr>
              <a:t>Conclusion </a:t>
            </a:r>
            <a:endParaRPr lang="fr-FR" sz="7200" b="1" dirty="0">
              <a:solidFill>
                <a:srgbClr val="376092"/>
              </a:solidFill>
              <a:latin typeface="Bookman Old Style" pitchFamily="18" charset="0"/>
              <a:cs typeface="Times New Roman" pitchFamily="18" charset="0"/>
            </a:endParaRPr>
          </a:p>
        </p:txBody>
      </p:sp>
      <p:pic>
        <p:nvPicPr>
          <p:cNvPr id="46085" name="Picture 2" descr="G:\3D\003cf560d0c7b48fe9fe4ee340dc049a_XL.jpg"/>
          <p:cNvPicPr>
            <a:picLocks noChangeAspect="1" noChangeArrowheads="1"/>
          </p:cNvPicPr>
          <p:nvPr/>
        </p:nvPicPr>
        <p:blipFill>
          <a:blip r:embed="rId2" cstate="print"/>
          <a:srcRect/>
          <a:stretch>
            <a:fillRect/>
          </a:stretch>
        </p:blipFill>
        <p:spPr bwMode="auto">
          <a:xfrm>
            <a:off x="2024063" y="3384550"/>
            <a:ext cx="1100137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Text Box 2"/>
          <p:cNvSpPr txBox="1">
            <a:spLocks noChangeArrowheads="1"/>
          </p:cNvSpPr>
          <p:nvPr/>
        </p:nvSpPr>
        <p:spPr bwMode="auto">
          <a:xfrm>
            <a:off x="700042" y="3043221"/>
            <a:ext cx="4102951" cy="1930107"/>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lnSpc>
                <a:spcPts val="5275"/>
              </a:lnSpc>
              <a:spcAft>
                <a:spcPts val="1000"/>
              </a:spcAft>
              <a:defRPr/>
            </a:pPr>
            <a:endParaRPr lang="ar-DZ" sz="4400" b="1" dirty="0">
              <a:solidFill>
                <a:srgbClr val="753E3E"/>
              </a:solidFill>
              <a:latin typeface="Times New Roman" pitchFamily="18" charset="0"/>
            </a:endParaRPr>
          </a:p>
          <a:p>
            <a:pPr algn="ctr" rtl="1">
              <a:spcAft>
                <a:spcPts val="1000"/>
              </a:spcAft>
              <a:defRPr/>
            </a:pPr>
            <a:r>
              <a:rPr lang="fr-FR" sz="3200" b="1" dirty="0">
                <a:solidFill>
                  <a:srgbClr val="753E3E"/>
                </a:solidFill>
                <a:latin typeface="Times New Roman" pitchFamily="18" charset="0"/>
              </a:rPr>
              <a:t>La labellisation de l’image de la destination Algérie</a:t>
            </a:r>
          </a:p>
          <a:p>
            <a:pPr algn="ctr" rtl="1">
              <a:lnSpc>
                <a:spcPts val="5275"/>
              </a:lnSpc>
              <a:spcAft>
                <a:spcPts val="1000"/>
              </a:spcAft>
              <a:defRPr/>
            </a:pPr>
            <a:r>
              <a:rPr lang="ar-DZ" sz="4400" b="1" dirty="0">
                <a:solidFill>
                  <a:srgbClr val="753E3E"/>
                </a:solidFill>
                <a:latin typeface="Times New Roman" pitchFamily="18" charset="0"/>
              </a:rPr>
              <a:t> </a:t>
            </a:r>
            <a:endParaRPr lang="fr-FR" sz="4400" b="1" dirty="0">
              <a:solidFill>
                <a:srgbClr val="376092"/>
              </a:solidFill>
              <a:latin typeface="Bookman Old Style" pitchFamily="18" charset="0"/>
              <a:cs typeface="Arial" pitchFamily="34" charset="0"/>
            </a:endParaRPr>
          </a:p>
        </p:txBody>
      </p:sp>
      <p:sp>
        <p:nvSpPr>
          <p:cNvPr id="1248259" name="Text Box 3"/>
          <p:cNvSpPr txBox="1">
            <a:spLocks noChangeArrowheads="1"/>
          </p:cNvSpPr>
          <p:nvPr/>
        </p:nvSpPr>
        <p:spPr bwMode="auto">
          <a:xfrm>
            <a:off x="649676" y="570541"/>
            <a:ext cx="13386947" cy="1068738"/>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000" b="1" dirty="0" smtClean="0">
                <a:solidFill>
                  <a:srgbClr val="376092"/>
                </a:solidFill>
                <a:latin typeface="Bookman Old Style" pitchFamily="18" charset="0"/>
                <a:cs typeface="Times New Roman" pitchFamily="18" charset="0"/>
              </a:rPr>
              <a:t>La relance du tourisme et Algérie , nécessite </a:t>
            </a:r>
            <a:r>
              <a:rPr lang="fr-FR" sz="6000" b="1" dirty="0" smtClean="0">
                <a:solidFill>
                  <a:srgbClr val="376092"/>
                </a:solidFill>
                <a:latin typeface="Bookman Old Style" pitchFamily="18" charset="0"/>
                <a:cs typeface="Times New Roman" pitchFamily="18" charset="0"/>
              </a:rPr>
              <a:t>:</a:t>
            </a:r>
            <a:endParaRPr lang="fr-FR" sz="6000" b="1" dirty="0">
              <a:solidFill>
                <a:srgbClr val="376092"/>
              </a:solidFill>
              <a:latin typeface="Bookman Old Style" pitchFamily="18" charset="0"/>
              <a:cs typeface="Times New Roman" pitchFamily="18" charset="0"/>
            </a:endParaRPr>
          </a:p>
        </p:txBody>
      </p:sp>
      <p:sp>
        <p:nvSpPr>
          <p:cNvPr id="1248260" name="Text Box 4"/>
          <p:cNvSpPr txBox="1">
            <a:spLocks noChangeArrowheads="1"/>
          </p:cNvSpPr>
          <p:nvPr/>
        </p:nvSpPr>
        <p:spPr bwMode="auto">
          <a:xfrm>
            <a:off x="8469576" y="5918275"/>
            <a:ext cx="5561664" cy="2722760"/>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marL="571500" indent="-571500" algn="ctr" rtl="1">
              <a:defRPr/>
            </a:pPr>
            <a:r>
              <a:rPr lang="fr-FR" sz="3200" b="1" dirty="0" smtClean="0">
                <a:solidFill>
                  <a:schemeClr val="accent2">
                    <a:lumMod val="75000"/>
                  </a:schemeClr>
                </a:solidFill>
                <a:latin typeface="Times New Roman" pitchFamily="18" charset="0"/>
                <a:cs typeface="Times New Roman" pitchFamily="18" charset="0"/>
              </a:rPr>
              <a:t>Augmentation de la capacité d’accueil et amélioration de la qualité et professionnalisation des services </a:t>
            </a:r>
            <a:endParaRPr lang="ar-DZ" sz="4400" b="1" dirty="0" smtClean="0">
              <a:solidFill>
                <a:schemeClr val="accent2">
                  <a:lumMod val="75000"/>
                </a:schemeClr>
              </a:solidFill>
              <a:latin typeface="Times New Roman" pitchFamily="18" charset="0"/>
              <a:cs typeface="Times New Roman" pitchFamily="18" charset="0"/>
            </a:endParaRPr>
          </a:p>
        </p:txBody>
      </p:sp>
      <p:sp>
        <p:nvSpPr>
          <p:cNvPr id="1248261" name="Text Box 5"/>
          <p:cNvSpPr txBox="1">
            <a:spLocks noChangeArrowheads="1"/>
          </p:cNvSpPr>
          <p:nvPr/>
        </p:nvSpPr>
        <p:spPr bwMode="auto">
          <a:xfrm>
            <a:off x="4290180" y="8736515"/>
            <a:ext cx="4403416" cy="1776728"/>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200" b="1" dirty="0" smtClean="0">
                <a:solidFill>
                  <a:srgbClr val="753E3E"/>
                </a:solidFill>
                <a:latin typeface="Times New Roman" pitchFamily="18" charset="0"/>
              </a:rPr>
              <a:t>Faciliter l’accès au foncier et encourager l’investissement</a:t>
            </a:r>
            <a:endParaRPr lang="fr-FR" sz="3200" b="1" dirty="0">
              <a:solidFill>
                <a:srgbClr val="376092"/>
              </a:solidFill>
              <a:latin typeface="Bookman Old Style" pitchFamily="18" charset="0"/>
              <a:cs typeface="Arial" pitchFamily="34" charset="0"/>
            </a:endParaRPr>
          </a:p>
        </p:txBody>
      </p:sp>
      <p:sp>
        <p:nvSpPr>
          <p:cNvPr id="1248265" name="Text Box 9"/>
          <p:cNvSpPr txBox="1">
            <a:spLocks noChangeArrowheads="1"/>
          </p:cNvSpPr>
          <p:nvPr/>
        </p:nvSpPr>
        <p:spPr bwMode="auto">
          <a:xfrm>
            <a:off x="10178114" y="3168427"/>
            <a:ext cx="3858510" cy="2055266"/>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200" b="1" dirty="0" smtClean="0">
                <a:solidFill>
                  <a:srgbClr val="753E3E"/>
                </a:solidFill>
                <a:latin typeface="Times New Roman" pitchFamily="18" charset="0"/>
              </a:rPr>
              <a:t>La révision et l’adaptation du dispositif législatif et règlementaire</a:t>
            </a:r>
            <a:endParaRPr lang="fr-FR" sz="3200" b="1" dirty="0">
              <a:solidFill>
                <a:srgbClr val="376092"/>
              </a:solidFill>
              <a:latin typeface="Bookman Old Style" pitchFamily="18" charset="0"/>
              <a:cs typeface="Arial" pitchFamily="34" charset="0"/>
            </a:endParaRPr>
          </a:p>
        </p:txBody>
      </p:sp>
      <p:sp>
        <p:nvSpPr>
          <p:cNvPr id="47121" name="WordArt 10"/>
          <p:cNvSpPr>
            <a:spLocks noChangeArrowheads="1" noChangeShapeType="1" noTextEdit="1"/>
          </p:cNvSpPr>
          <p:nvPr/>
        </p:nvSpPr>
        <p:spPr bwMode="auto">
          <a:xfrm>
            <a:off x="13406438" y="2448347"/>
            <a:ext cx="530225" cy="681037"/>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5</a:t>
            </a:r>
          </a:p>
        </p:txBody>
      </p:sp>
      <p:sp>
        <p:nvSpPr>
          <p:cNvPr id="47122" name="WordArt 11"/>
          <p:cNvSpPr>
            <a:spLocks noChangeArrowheads="1" noChangeShapeType="1" noTextEdit="1"/>
          </p:cNvSpPr>
          <p:nvPr/>
        </p:nvSpPr>
        <p:spPr bwMode="auto">
          <a:xfrm>
            <a:off x="13395325" y="5223693"/>
            <a:ext cx="530225" cy="681038"/>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4</a:t>
            </a:r>
          </a:p>
        </p:txBody>
      </p:sp>
      <p:sp>
        <p:nvSpPr>
          <p:cNvPr id="47123" name="WordArt 13"/>
          <p:cNvSpPr>
            <a:spLocks noChangeArrowheads="1" noChangeShapeType="1" noTextEdit="1"/>
          </p:cNvSpPr>
          <p:nvPr/>
        </p:nvSpPr>
        <p:spPr bwMode="auto">
          <a:xfrm>
            <a:off x="5400700" y="7961585"/>
            <a:ext cx="530225" cy="679450"/>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Bookman Old Style"/>
              </a:rPr>
              <a:t>3</a:t>
            </a:r>
          </a:p>
        </p:txBody>
      </p:sp>
      <p:sp>
        <p:nvSpPr>
          <p:cNvPr id="47124" name="WordArt 14"/>
          <p:cNvSpPr>
            <a:spLocks noChangeArrowheads="1" noChangeShapeType="1" noTextEdit="1"/>
          </p:cNvSpPr>
          <p:nvPr/>
        </p:nvSpPr>
        <p:spPr bwMode="auto">
          <a:xfrm>
            <a:off x="796925" y="2417763"/>
            <a:ext cx="530225" cy="681037"/>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1</a:t>
            </a:r>
          </a:p>
        </p:txBody>
      </p:sp>
      <p:sp>
        <p:nvSpPr>
          <p:cNvPr id="47125" name="WordArt 16"/>
          <p:cNvSpPr>
            <a:spLocks noChangeArrowheads="1" noChangeShapeType="1" noTextEdit="1"/>
          </p:cNvSpPr>
          <p:nvPr/>
        </p:nvSpPr>
        <p:spPr bwMode="auto">
          <a:xfrm>
            <a:off x="857250" y="5238750"/>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2</a:t>
            </a:r>
          </a:p>
        </p:txBody>
      </p:sp>
      <p:sp>
        <p:nvSpPr>
          <p:cNvPr id="1248273" name="Text Box 17"/>
          <p:cNvSpPr txBox="1">
            <a:spLocks noChangeArrowheads="1"/>
          </p:cNvSpPr>
          <p:nvPr/>
        </p:nvSpPr>
        <p:spPr bwMode="auto">
          <a:xfrm>
            <a:off x="649677" y="6049232"/>
            <a:ext cx="4778682" cy="1499641"/>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200" b="1" dirty="0" smtClean="0">
                <a:solidFill>
                  <a:srgbClr val="753E3E"/>
                </a:solidFill>
                <a:latin typeface="Times New Roman" pitchFamily="18" charset="0"/>
              </a:rPr>
              <a:t>L’encouragement et la  promotion du tourisme interne</a:t>
            </a:r>
            <a:endParaRPr lang="fr-FR" sz="3200" b="1" dirty="0">
              <a:solidFill>
                <a:srgbClr val="376092"/>
              </a:solidFill>
              <a:latin typeface="Bookman Old Style" pitchFamily="18" charset="0"/>
              <a:cs typeface="Arial" pitchFamily="34" charset="0"/>
            </a:endParaRPr>
          </a:p>
        </p:txBody>
      </p:sp>
      <p:grpSp>
        <p:nvGrpSpPr>
          <p:cNvPr id="47129" name="Group 20"/>
          <p:cNvGrpSpPr>
            <a:grpSpLocks/>
          </p:cNvGrpSpPr>
          <p:nvPr/>
        </p:nvGrpSpPr>
        <p:grpSpPr bwMode="auto">
          <a:xfrm>
            <a:off x="6856413" y="3157538"/>
            <a:ext cx="695325" cy="5016500"/>
            <a:chOff x="1905" y="1796"/>
            <a:chExt cx="308" cy="699"/>
          </a:xfrm>
        </p:grpSpPr>
        <p:sp>
          <p:nvSpPr>
            <p:cNvPr id="75814"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5815"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7130" name="Group 20"/>
          <p:cNvGrpSpPr>
            <a:grpSpLocks/>
          </p:cNvGrpSpPr>
          <p:nvPr/>
        </p:nvGrpSpPr>
        <p:grpSpPr bwMode="auto">
          <a:xfrm rot="1484952">
            <a:off x="4903788" y="2647950"/>
            <a:ext cx="695325" cy="3279775"/>
            <a:chOff x="1905" y="1796"/>
            <a:chExt cx="308" cy="699"/>
          </a:xfrm>
        </p:grpSpPr>
        <p:sp>
          <p:nvSpPr>
            <p:cNvPr id="75812" name="AutoShape 21"/>
            <p:cNvSpPr>
              <a:spLocks noChangeArrowheads="1"/>
            </p:cNvSpPr>
            <p:nvPr/>
          </p:nvSpPr>
          <p:spPr bwMode="auto">
            <a:xfrm rot="5400000">
              <a:off x="1894" y="1886"/>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5813"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7131" name="Group 20"/>
          <p:cNvGrpSpPr>
            <a:grpSpLocks/>
          </p:cNvGrpSpPr>
          <p:nvPr/>
        </p:nvGrpSpPr>
        <p:grpSpPr bwMode="auto">
          <a:xfrm rot="-1231558">
            <a:off x="8896350" y="2562225"/>
            <a:ext cx="695325" cy="3475038"/>
            <a:chOff x="1905" y="1796"/>
            <a:chExt cx="308" cy="699"/>
          </a:xfrm>
        </p:grpSpPr>
        <p:sp>
          <p:nvSpPr>
            <p:cNvPr id="75810" name="AutoShape 21"/>
            <p:cNvSpPr>
              <a:spLocks noChangeArrowheads="1"/>
            </p:cNvSpPr>
            <p:nvPr/>
          </p:nvSpPr>
          <p:spPr bwMode="auto">
            <a:xfrm rot="5400000">
              <a:off x="1894"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5811"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7132" name="Group 20"/>
          <p:cNvGrpSpPr>
            <a:grpSpLocks/>
          </p:cNvGrpSpPr>
          <p:nvPr/>
        </p:nvGrpSpPr>
        <p:grpSpPr bwMode="auto">
          <a:xfrm rot="3386163">
            <a:off x="3629057" y="1360900"/>
            <a:ext cx="633847" cy="2426402"/>
            <a:chOff x="1905" y="1796"/>
            <a:chExt cx="308" cy="699"/>
          </a:xfrm>
        </p:grpSpPr>
        <p:sp>
          <p:nvSpPr>
            <p:cNvPr id="75808" name="AutoShape 21"/>
            <p:cNvSpPr>
              <a:spLocks noChangeArrowheads="1"/>
            </p:cNvSpPr>
            <p:nvPr/>
          </p:nvSpPr>
          <p:spPr bwMode="auto">
            <a:xfrm rot="5400000">
              <a:off x="1894" y="1888"/>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5809" name="Freeform 22"/>
            <p:cNvSpPr>
              <a:spLocks/>
            </p:cNvSpPr>
            <p:nvPr/>
          </p:nvSpPr>
          <p:spPr bwMode="auto">
            <a:xfrm>
              <a:off x="1897"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7133" name="Group 20"/>
          <p:cNvGrpSpPr>
            <a:grpSpLocks/>
          </p:cNvGrpSpPr>
          <p:nvPr/>
        </p:nvGrpSpPr>
        <p:grpSpPr bwMode="auto">
          <a:xfrm rot="-3379208">
            <a:off x="10486281" y="1509529"/>
            <a:ext cx="758418" cy="2071528"/>
            <a:chOff x="1905" y="1796"/>
            <a:chExt cx="308" cy="699"/>
          </a:xfrm>
        </p:grpSpPr>
        <p:sp>
          <p:nvSpPr>
            <p:cNvPr id="75806" name="AutoShape 21"/>
            <p:cNvSpPr>
              <a:spLocks noChangeArrowheads="1"/>
            </p:cNvSpPr>
            <p:nvPr/>
          </p:nvSpPr>
          <p:spPr bwMode="auto">
            <a:xfrm rot="5400000">
              <a:off x="1900"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5807"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à coins arrondis 4"/>
          <p:cNvSpPr>
            <a:spLocks noChangeArrowheads="1"/>
          </p:cNvSpPr>
          <p:nvPr/>
        </p:nvSpPr>
        <p:spPr bwMode="auto">
          <a:xfrm>
            <a:off x="485775" y="678737"/>
            <a:ext cx="13485813" cy="4095987"/>
          </a:xfrm>
          <a:prstGeom prst="roundRect">
            <a:avLst>
              <a:gd name="adj" fmla="val 37537"/>
            </a:avLst>
          </a:prstGeom>
          <a:solidFill>
            <a:srgbClr val="003366"/>
          </a:solidFill>
          <a:ln w="9525">
            <a:solidFill>
              <a:srgbClr val="003366"/>
            </a:solidFill>
            <a:miter lim="800000"/>
            <a:headEnd/>
            <a:tailEnd/>
          </a:ln>
        </p:spPr>
        <p:txBody>
          <a:bodyPr lIns="144004" tIns="72001" rIns="144004" bIns="72001">
            <a:spAutoFit/>
          </a:bodyPr>
          <a:lstStyle/>
          <a:p>
            <a:pPr algn="ctr" defTabSz="1439863" rtl="1">
              <a:spcBef>
                <a:spcPct val="50000"/>
              </a:spcBef>
            </a:pPr>
            <a:r>
              <a:rPr lang="fr-FR" sz="4000" b="1" i="1" dirty="0">
                <a:solidFill>
                  <a:schemeClr val="accent3">
                    <a:lumMod val="40000"/>
                    <a:lumOff val="60000"/>
                  </a:schemeClr>
                </a:solidFill>
              </a:rPr>
              <a:t>L’Algérie est aujourd’hui dotée d’un instrument national d’Aménagement du Territoire, dans le cadre du développement durable, à travers l’approbation  de son Schéma </a:t>
            </a:r>
            <a:r>
              <a:rPr lang="fr-FR" sz="4000" b="1" i="1" dirty="0" smtClean="0">
                <a:solidFill>
                  <a:schemeClr val="accent3">
                    <a:lumMod val="40000"/>
                    <a:lumOff val="60000"/>
                  </a:schemeClr>
                </a:solidFill>
              </a:rPr>
              <a:t>National d’Aménagement du Territoire  </a:t>
            </a:r>
            <a:r>
              <a:rPr lang="fr-FR" sz="4000" b="1" i="1" dirty="0" smtClean="0">
                <a:solidFill>
                  <a:schemeClr val="bg1"/>
                </a:solidFill>
              </a:rPr>
              <a:t>SNAT 2030</a:t>
            </a:r>
            <a:endParaRPr lang="ar-DZ" sz="4000" b="1" i="1" dirty="0">
              <a:solidFill>
                <a:schemeClr val="bg1"/>
              </a:solidFill>
              <a:latin typeface="Bookman Old Style" pitchFamily="18" charset="0"/>
            </a:endParaRPr>
          </a:p>
        </p:txBody>
      </p:sp>
      <p:sp>
        <p:nvSpPr>
          <p:cNvPr id="6147" name="Rectangle à coins arrondis 5"/>
          <p:cNvSpPr>
            <a:spLocks noChangeArrowheads="1"/>
          </p:cNvSpPr>
          <p:nvPr/>
        </p:nvSpPr>
        <p:spPr bwMode="auto">
          <a:xfrm>
            <a:off x="5184677" y="6341322"/>
            <a:ext cx="8786912" cy="3811881"/>
          </a:xfrm>
          <a:prstGeom prst="roundRect">
            <a:avLst>
              <a:gd name="adj" fmla="val 37963"/>
            </a:avLst>
          </a:prstGeom>
          <a:solidFill>
            <a:srgbClr val="003366"/>
          </a:solidFill>
          <a:ln w="9525">
            <a:solidFill>
              <a:srgbClr val="003366"/>
            </a:solidFill>
            <a:miter lim="800000"/>
            <a:headEnd/>
            <a:tailEnd/>
          </a:ln>
        </p:spPr>
        <p:txBody>
          <a:bodyPr wrap="square" lIns="144004" tIns="72001" rIns="144004" bIns="72001">
            <a:spAutoFit/>
          </a:bodyPr>
          <a:lstStyle/>
          <a:p>
            <a:pPr algn="just"/>
            <a:r>
              <a:rPr lang="fr-FR" sz="3600" b="1" i="1" dirty="0" smtClean="0">
                <a:solidFill>
                  <a:schemeClr val="accent3">
                    <a:lumMod val="40000"/>
                    <a:lumOff val="60000"/>
                  </a:schemeClr>
                </a:solidFill>
              </a:rPr>
              <a:t>Il </a:t>
            </a:r>
            <a:r>
              <a:rPr lang="fr-FR" sz="3600" b="1" i="1" dirty="0">
                <a:solidFill>
                  <a:schemeClr val="accent3">
                    <a:lumMod val="40000"/>
                    <a:lumOff val="60000"/>
                  </a:schemeClr>
                </a:solidFill>
              </a:rPr>
              <a:t>constitue ainsi l’acte par lequel l’Etat affiche pour </a:t>
            </a:r>
            <a:r>
              <a:rPr lang="fr-FR" sz="3600" b="1" i="1" dirty="0" smtClean="0">
                <a:solidFill>
                  <a:schemeClr val="accent3">
                    <a:lumMod val="40000"/>
                    <a:lumOff val="60000"/>
                  </a:schemeClr>
                </a:solidFill>
              </a:rPr>
              <a:t>tous les </a:t>
            </a:r>
            <a:r>
              <a:rPr lang="fr-FR" sz="3600" b="1" i="1" dirty="0">
                <a:solidFill>
                  <a:schemeClr val="accent3">
                    <a:lumMod val="40000"/>
                    <a:lumOff val="60000"/>
                  </a:schemeClr>
                </a:solidFill>
              </a:rPr>
              <a:t>acteurs, pour tous les secteurs et les </a:t>
            </a:r>
            <a:r>
              <a:rPr lang="fr-FR" sz="3600" b="1" i="1" dirty="0" smtClean="0">
                <a:solidFill>
                  <a:schemeClr val="accent3">
                    <a:lumMod val="40000"/>
                    <a:lumOff val="60000"/>
                  </a:schemeClr>
                </a:solidFill>
              </a:rPr>
              <a:t>collectivités locales son projet  </a:t>
            </a:r>
            <a:r>
              <a:rPr lang="fr-FR" sz="3600" b="1" i="1" dirty="0">
                <a:solidFill>
                  <a:schemeClr val="accent3">
                    <a:lumMod val="40000"/>
                    <a:lumOff val="60000"/>
                  </a:schemeClr>
                </a:solidFill>
              </a:rPr>
              <a:t>territorial à l’horizon </a:t>
            </a:r>
            <a:r>
              <a:rPr lang="fr-FR" sz="4000" b="1" i="1" dirty="0">
                <a:solidFill>
                  <a:schemeClr val="bg1"/>
                </a:solidFill>
              </a:rPr>
              <a:t>2030</a:t>
            </a:r>
            <a:r>
              <a:rPr lang="fr-FR" sz="3200" b="1" i="1" dirty="0" smtClean="0">
                <a:solidFill>
                  <a:schemeClr val="bg1"/>
                </a:solidFill>
              </a:rPr>
              <a:t>.</a:t>
            </a:r>
            <a:endParaRPr lang="fr-FR" sz="2400" b="1" i="1" dirty="0">
              <a:solidFill>
                <a:srgbClr val="FFCC66"/>
              </a:solidFill>
              <a:latin typeface="Bookman Old Style" pitchFamily="18" charset="0"/>
            </a:endParaRPr>
          </a:p>
        </p:txBody>
      </p:sp>
      <p:grpSp>
        <p:nvGrpSpPr>
          <p:cNvPr id="6148" name="Group 20"/>
          <p:cNvGrpSpPr>
            <a:grpSpLocks/>
          </p:cNvGrpSpPr>
          <p:nvPr/>
        </p:nvGrpSpPr>
        <p:grpSpPr bwMode="auto">
          <a:xfrm>
            <a:off x="10579869" y="4747121"/>
            <a:ext cx="725487" cy="1517650"/>
            <a:chOff x="1905" y="1796"/>
            <a:chExt cx="308" cy="699"/>
          </a:xfrm>
        </p:grpSpPr>
        <p:sp>
          <p:nvSpPr>
            <p:cNvPr id="6154" name="AutoShape 21"/>
            <p:cNvSpPr>
              <a:spLocks noChangeArrowheads="1"/>
            </p:cNvSpPr>
            <p:nvPr/>
          </p:nvSpPr>
          <p:spPr bwMode="auto">
            <a:xfrm rot="5400000">
              <a:off x="1898" y="1885"/>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6155"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pic>
        <p:nvPicPr>
          <p:cNvPr id="6149" name="Image 13" descr="carte.jpg"/>
          <p:cNvPicPr>
            <a:picLocks noChangeAspect="1"/>
          </p:cNvPicPr>
          <p:nvPr/>
        </p:nvPicPr>
        <p:blipFill>
          <a:blip r:embed="rId2" cstate="print"/>
          <a:srcRect/>
          <a:stretch>
            <a:fillRect/>
          </a:stretch>
        </p:blipFill>
        <p:spPr bwMode="auto">
          <a:xfrm>
            <a:off x="100" y="5256659"/>
            <a:ext cx="4841876" cy="5034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C:\Users\user\Desktop\1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1263" y="1512243"/>
            <a:ext cx="7815262"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age 11" descr="Montagne.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3588" y="1807518"/>
            <a:ext cx="53403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user\Desktop\Cote.jpg">
            <a:hlinkHover r:id="" action="ppaction://noaction" highlightClick="1"/>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7457">
            <a:off x="5722938" y="-426583"/>
            <a:ext cx="5335587"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user\Desktop\Grand Sud .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7525" y="4978151"/>
            <a:ext cx="631666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Image 14" descr="est.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3925" y="3807768"/>
            <a:ext cx="4640263"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Image 15" descr="Ouest.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7588" y="2383383"/>
            <a:ext cx="698182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Image 16" descr="Cultue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8775" y="2882256"/>
            <a:ext cx="46926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649676" y="216099"/>
            <a:ext cx="13386947" cy="1068738"/>
          </a:xfrm>
          <a:prstGeom prst="rect">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rtl="1" eaLnBrk="0" hangingPunct="0">
              <a:buClr>
                <a:srgbClr val="CC0000"/>
              </a:buClr>
              <a:defRPr/>
            </a:pPr>
            <a:r>
              <a:rPr lang="fr-FR" sz="4000" b="1" dirty="0" smtClean="0">
                <a:solidFill>
                  <a:srgbClr val="376092"/>
                </a:solidFill>
                <a:latin typeface="Bookman Old Style" pitchFamily="18" charset="0"/>
                <a:cs typeface="Times New Roman" pitchFamily="18" charset="0"/>
              </a:rPr>
              <a:t>L’Algérie , un pays continent </a:t>
            </a:r>
            <a:r>
              <a:rPr lang="fr-FR" sz="6000" b="1" dirty="0" smtClean="0">
                <a:solidFill>
                  <a:srgbClr val="376092"/>
                </a:solidFill>
                <a:latin typeface="Bookman Old Style" pitchFamily="18" charset="0"/>
                <a:cs typeface="Times New Roman" pitchFamily="18" charset="0"/>
              </a:rPr>
              <a:t>:</a:t>
            </a:r>
            <a:endParaRPr lang="fr-FR" sz="6000" b="1" dirty="0">
              <a:solidFill>
                <a:srgbClr val="376092"/>
              </a:solidFill>
              <a:latin typeface="Bookman Old Style" pitchFamily="18" charset="0"/>
              <a:cs typeface="Times New Roman" pitchFamily="18" charset="0"/>
            </a:endParaRPr>
          </a:p>
        </p:txBody>
      </p:sp>
      <p:sp>
        <p:nvSpPr>
          <p:cNvPr id="16" name="Rectangle à coins arrondis 15"/>
          <p:cNvSpPr/>
          <p:nvPr/>
        </p:nvSpPr>
        <p:spPr>
          <a:xfrm>
            <a:off x="649676" y="8881923"/>
            <a:ext cx="13386947" cy="1436369"/>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3200" b="1" i="1" dirty="0" smtClean="0">
                <a:solidFill>
                  <a:schemeClr val="accent2">
                    <a:lumMod val="75000"/>
                  </a:schemeClr>
                </a:solidFill>
                <a:latin typeface="Bookman Old Style" pitchFamily="18" charset="0"/>
                <a:cs typeface="Times New Roman" pitchFamily="18" charset="0"/>
              </a:rPr>
              <a:t>Il faut donc construire la « </a:t>
            </a:r>
            <a:r>
              <a:rPr lang="fr-FR" sz="3200" b="1" i="1" dirty="0" smtClean="0">
                <a:solidFill>
                  <a:schemeClr val="tx2">
                    <a:lumMod val="75000"/>
                  </a:schemeClr>
                </a:solidFill>
                <a:latin typeface="Bookman Old Style" pitchFamily="18" charset="0"/>
                <a:cs typeface="Times New Roman" pitchFamily="18" charset="0"/>
              </a:rPr>
              <a:t>Destination Algérie</a:t>
            </a:r>
            <a:r>
              <a:rPr lang="fr-FR" sz="3200" b="1" i="1" dirty="0" smtClean="0">
                <a:solidFill>
                  <a:schemeClr val="accent2">
                    <a:lumMod val="75000"/>
                  </a:schemeClr>
                </a:solidFill>
                <a:latin typeface="Bookman Old Style" pitchFamily="18" charset="0"/>
                <a:cs typeface="Times New Roman" pitchFamily="18" charset="0"/>
              </a:rPr>
              <a:t> »    </a:t>
            </a:r>
          </a:p>
          <a:p>
            <a:pPr marL="539750" indent="-539750" algn="ctr" defTabSz="1439863" eaLnBrk="0" hangingPunct="0">
              <a:buClr>
                <a:srgbClr val="CC0000"/>
              </a:buClr>
              <a:defRPr/>
            </a:pPr>
            <a:r>
              <a:rPr lang="fr-FR" sz="3200" b="1" i="1" dirty="0" smtClean="0">
                <a:solidFill>
                  <a:schemeClr val="accent2">
                    <a:lumMod val="75000"/>
                  </a:schemeClr>
                </a:solidFill>
                <a:latin typeface="Bookman Old Style" pitchFamily="18" charset="0"/>
                <a:cs typeface="Times New Roman" pitchFamily="18" charset="0"/>
              </a:rPr>
              <a:t> avec un tourisme durable toute l’année.</a:t>
            </a:r>
          </a:p>
        </p:txBody>
      </p:sp>
    </p:spTree>
    <p:extLst>
      <p:ext uri="{BB962C8B-B14F-4D97-AF65-F5344CB8AC3E}">
        <p14:creationId xmlns:p14="http://schemas.microsoft.com/office/powerpoint/2010/main" val="71143742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Parcs nationaux</a:t>
            </a:r>
            <a:endParaRPr lang="fr-FR"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14665" r="14665"/>
          <a:stretch>
            <a:fillRect/>
          </a:stretch>
        </p:blipFill>
        <p:spPr/>
      </p:pic>
      <p:sp>
        <p:nvSpPr>
          <p:cNvPr id="6" name="Content Placeholder 5"/>
          <p:cNvSpPr>
            <a:spLocks noGrp="1"/>
          </p:cNvSpPr>
          <p:nvPr>
            <p:ph type="body" sz="half" idx="2"/>
          </p:nvPr>
        </p:nvSpPr>
        <p:spPr/>
        <p:txBody>
          <a:bodyPr>
            <a:normAutofit/>
          </a:bodyPr>
          <a:lstStyle/>
          <a:p>
            <a:endParaRPr lang="fr-FR" dirty="0" smtClean="0"/>
          </a:p>
          <a:p>
            <a:endParaRPr lang="fr-FR" dirty="0"/>
          </a:p>
        </p:txBody>
      </p:sp>
      <p:sp>
        <p:nvSpPr>
          <p:cNvPr id="2" name="Date Placeholder 1"/>
          <p:cNvSpPr>
            <a:spLocks noGrp="1"/>
          </p:cNvSpPr>
          <p:nvPr>
            <p:ph type="dt" sz="half" idx="10"/>
          </p:nvPr>
        </p:nvSpPr>
        <p:spPr/>
        <p:txBody>
          <a:bodyPr/>
          <a:lstStyle/>
          <a:p>
            <a:pPr>
              <a:defRPr/>
            </a:pPr>
            <a:fld id="{2EE0FBB5-27E6-461F-BC5E-82E3D21510AC}" type="datetime4">
              <a:rPr lang="en-US" smtClean="0"/>
              <a:pPr>
                <a:defRPr/>
              </a:pPr>
              <a:t>April 21, 2017</a:t>
            </a:fld>
            <a:endParaRPr lang="en-US"/>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D51F88FB-9A48-4124-B292-DF131F1D2480}" type="slidenum">
              <a:rPr lang="en-US" smtClean="0"/>
              <a:pPr>
                <a:defRPr/>
              </a:pPr>
              <a:t>41</a:t>
            </a:fld>
            <a:endParaRPr lang="en-US"/>
          </a:p>
        </p:txBody>
      </p:sp>
    </p:spTree>
    <p:extLst>
      <p:ext uri="{BB962C8B-B14F-4D97-AF65-F5344CB8AC3E}">
        <p14:creationId xmlns:p14="http://schemas.microsoft.com/office/powerpoint/2010/main" val="3317692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Parcs naturels, plus de 53 millions d’hectares </a:t>
            </a:r>
          </a:p>
        </p:txBody>
      </p:sp>
      <p:sp>
        <p:nvSpPr>
          <p:cNvPr id="4" name="Text Placeholder 3"/>
          <p:cNvSpPr>
            <a:spLocks noGrp="1"/>
          </p:cNvSpPr>
          <p:nvPr>
            <p:ph type="body" sz="half" idx="2"/>
          </p:nvPr>
        </p:nvSpPr>
        <p:spPr>
          <a:xfrm>
            <a:off x="2304356" y="2088307"/>
            <a:ext cx="9577064" cy="7902943"/>
          </a:xfrm>
        </p:spPr>
        <p:txBody>
          <a:bodyPr>
            <a:noAutofit/>
          </a:bodyPr>
          <a:lstStyle/>
          <a:p>
            <a:r>
              <a:rPr lang="fr-FR" sz="1600" dirty="0" smtClean="0"/>
              <a:t>Les </a:t>
            </a:r>
            <a:r>
              <a:rPr lang="fr-FR" sz="1600" dirty="0"/>
              <a:t>parcs nationaux sont répartis sur l’ensemble du pays.</a:t>
            </a:r>
          </a:p>
          <a:p>
            <a:r>
              <a:rPr lang="fr-FR" sz="1600" dirty="0"/>
              <a:t>Paradis des oiseaux migrateurs, l’Algérie compte 21 aires protégées et parcs naturels répartis sur l’ensemble du pays et totalisant plus de 53 millions d’hectares, dont la plus grande partie est située en zone désertique. Le Parc national du Tassili (Illizi) s’étend sur 8 millions d’hectares et l’on y trouve plusieurs espèces animales et végétales protégées :gazelle dorcas, cyprès de </a:t>
            </a:r>
            <a:r>
              <a:rPr lang="fr-FR" sz="1600" dirty="0" err="1"/>
              <a:t>Duprez</a:t>
            </a:r>
            <a:r>
              <a:rPr lang="fr-FR" sz="1600" dirty="0"/>
              <a:t>, acacia</a:t>
            </a:r>
            <a:r>
              <a:rPr lang="fr-FR" sz="1600" dirty="0" smtClean="0"/>
              <a:t>…</a:t>
            </a:r>
            <a:r>
              <a:rPr lang="fr-FR" sz="1600" dirty="0"/>
              <a:t> </a:t>
            </a:r>
          </a:p>
          <a:p>
            <a:r>
              <a:rPr lang="fr-FR" sz="1600" dirty="0"/>
              <a:t>L’immense parc de l’</a:t>
            </a:r>
            <a:r>
              <a:rPr lang="fr-FR" sz="1600" dirty="0" err="1"/>
              <a:t>Ahaggar</a:t>
            </a:r>
            <a:r>
              <a:rPr lang="fr-FR" sz="1600" dirty="0"/>
              <a:t> (Tamanrasset) s’étend quant à lui sur quelque 45 millions d’hectares. On y trouve également le mouflon, la gazelle dorcas, mais aussi une variété végétale, l’olivier de Laperrine, ainsi que le tamaris.</a:t>
            </a:r>
          </a:p>
          <a:p>
            <a:r>
              <a:rPr lang="fr-FR" sz="1600" dirty="0"/>
              <a:t>Les autres parcs nationaux sont ceux d’El </a:t>
            </a:r>
            <a:r>
              <a:rPr lang="fr-FR" sz="1600" dirty="0" err="1"/>
              <a:t>Kala</a:t>
            </a:r>
            <a:r>
              <a:rPr lang="fr-FR" sz="1600" dirty="0"/>
              <a:t> (El </a:t>
            </a:r>
            <a:r>
              <a:rPr lang="fr-FR" sz="1600" dirty="0" err="1"/>
              <a:t>Tarf</a:t>
            </a:r>
            <a:r>
              <a:rPr lang="fr-FR" sz="1600" dirty="0"/>
              <a:t>), de </a:t>
            </a:r>
            <a:r>
              <a:rPr lang="fr-FR" sz="1600" dirty="0" err="1"/>
              <a:t>Gouraya</a:t>
            </a:r>
            <a:r>
              <a:rPr lang="fr-FR" sz="1600" dirty="0"/>
              <a:t> (</a:t>
            </a:r>
            <a:r>
              <a:rPr lang="fr-FR" sz="1600" dirty="0" err="1"/>
              <a:t>Béjaia</a:t>
            </a:r>
            <a:r>
              <a:rPr lang="fr-FR" sz="1600" dirty="0"/>
              <a:t>), de Taza (Jijel), de </a:t>
            </a:r>
            <a:r>
              <a:rPr lang="fr-FR" sz="1600" dirty="0" err="1"/>
              <a:t>Théniet</a:t>
            </a:r>
            <a:r>
              <a:rPr lang="fr-FR" sz="1600" dirty="0"/>
              <a:t> El </a:t>
            </a:r>
            <a:r>
              <a:rPr lang="fr-FR" sz="1600" dirty="0" err="1"/>
              <a:t>Had</a:t>
            </a:r>
            <a:r>
              <a:rPr lang="fr-FR" sz="1600" dirty="0"/>
              <a:t> (</a:t>
            </a:r>
            <a:r>
              <a:rPr lang="fr-FR" sz="1600" dirty="0" err="1"/>
              <a:t>Tissemsilt</a:t>
            </a:r>
            <a:r>
              <a:rPr lang="fr-FR" sz="1600" dirty="0"/>
              <a:t>), du Djurdjura (</a:t>
            </a:r>
            <a:r>
              <a:rPr lang="fr-FR" sz="1600" dirty="0" err="1"/>
              <a:t>Bouira</a:t>
            </a:r>
            <a:r>
              <a:rPr lang="fr-FR" sz="1600" dirty="0"/>
              <a:t> et Tizi-Ouzou), de </a:t>
            </a:r>
            <a:r>
              <a:rPr lang="fr-FR" sz="1600" dirty="0" err="1"/>
              <a:t>Chréa</a:t>
            </a:r>
            <a:r>
              <a:rPr lang="fr-FR" sz="1600" dirty="0"/>
              <a:t> (Blida, Médéa et Ain-</a:t>
            </a:r>
            <a:r>
              <a:rPr lang="fr-FR" sz="1600" dirty="0" err="1"/>
              <a:t>Defla</a:t>
            </a:r>
            <a:r>
              <a:rPr lang="fr-FR" sz="1600" dirty="0"/>
              <a:t>), de Tlemcen. </a:t>
            </a:r>
          </a:p>
          <a:p>
            <a:r>
              <a:rPr lang="fr-FR" sz="1600" dirty="0"/>
              <a:t>Parce qu’elles représentent un espace de prédilection pour l’hivernage de beaucoup d’oiseaux et en raison de leur richesse floristique </a:t>
            </a:r>
            <a:r>
              <a:rPr lang="fr-FR" sz="1600" dirty="0" err="1"/>
              <a:t>floristique</a:t>
            </a:r>
            <a:r>
              <a:rPr lang="fr-FR" sz="1600" dirty="0"/>
              <a:t> et faunistique, les zones humides d’El </a:t>
            </a:r>
            <a:r>
              <a:rPr lang="fr-FR" sz="1600" dirty="0" err="1"/>
              <a:t>Kala</a:t>
            </a:r>
            <a:r>
              <a:rPr lang="fr-FR" sz="1600" dirty="0"/>
              <a:t> (lacs Tonga et </a:t>
            </a:r>
            <a:r>
              <a:rPr lang="fr-FR" sz="1600" dirty="0" err="1"/>
              <a:t>Oubeira</a:t>
            </a:r>
            <a:r>
              <a:rPr lang="fr-FR" sz="1600" dirty="0"/>
              <a:t> ainsi que le lac des Oiseaux) sont classées et érigées en zones d’importance internationale par la convention </a:t>
            </a:r>
            <a:r>
              <a:rPr lang="fr-FR" sz="1600" dirty="0" err="1"/>
              <a:t>Ramsar</a:t>
            </a:r>
            <a:r>
              <a:rPr lang="fr-FR" sz="1600" dirty="0"/>
              <a:t>. Gazelles de Cuvier, outarde </a:t>
            </a:r>
            <a:r>
              <a:rPr lang="fr-FR" sz="1600" dirty="0" err="1"/>
              <a:t>Houbara</a:t>
            </a:r>
            <a:r>
              <a:rPr lang="fr-FR" sz="1600" dirty="0"/>
              <a:t>, cerf de Barbarie, chacal, hyène, singes magots, sitelles…évoluent dans ces espaces protégés que sont les réserves naturelles de la Macta (Mostaganem), de </a:t>
            </a:r>
            <a:r>
              <a:rPr lang="fr-FR" sz="1600" dirty="0" err="1"/>
              <a:t>Mergueb</a:t>
            </a:r>
            <a:r>
              <a:rPr lang="fr-FR" sz="1600" dirty="0"/>
              <a:t>, (M’</a:t>
            </a:r>
            <a:r>
              <a:rPr lang="fr-FR" sz="1600" dirty="0" err="1"/>
              <a:t>sila</a:t>
            </a:r>
            <a:r>
              <a:rPr lang="fr-FR" sz="1600" dirty="0"/>
              <a:t>), de Beni Salah (Guelma) et des </a:t>
            </a:r>
            <a:r>
              <a:rPr lang="fr-FR" sz="1600" dirty="0" err="1"/>
              <a:t>Babors</a:t>
            </a:r>
            <a:r>
              <a:rPr lang="fr-FR" sz="1600" dirty="0"/>
              <a:t> (Sétif</a:t>
            </a:r>
            <a:r>
              <a:rPr lang="fr-FR" sz="1600" dirty="0" smtClean="0"/>
              <a:t>).</a:t>
            </a:r>
            <a:endParaRPr lang="fr-FR" sz="1600" dirty="0"/>
          </a:p>
          <a:p>
            <a:r>
              <a:rPr lang="fr-FR" sz="1600" dirty="0"/>
              <a:t>Les îles de </a:t>
            </a:r>
            <a:r>
              <a:rPr lang="fr-FR" sz="1600" dirty="0" err="1"/>
              <a:t>Rashgoun</a:t>
            </a:r>
            <a:r>
              <a:rPr lang="fr-FR" sz="1600" dirty="0"/>
              <a:t>, dans la wilaya d’Ain </a:t>
            </a:r>
            <a:r>
              <a:rPr lang="fr-FR" sz="1600" dirty="0" err="1"/>
              <a:t>Temouchent</a:t>
            </a:r>
            <a:r>
              <a:rPr lang="fr-FR" sz="1600" dirty="0"/>
              <a:t>, les iles </a:t>
            </a:r>
            <a:r>
              <a:rPr lang="fr-FR" sz="1600" dirty="0" err="1"/>
              <a:t>Habibas</a:t>
            </a:r>
            <a:r>
              <a:rPr lang="fr-FR" sz="1600" dirty="0"/>
              <a:t>, dans la wilaya d’Oran et le djebel </a:t>
            </a:r>
            <a:r>
              <a:rPr lang="fr-FR" sz="1600" dirty="0" err="1"/>
              <a:t>Aissa</a:t>
            </a:r>
            <a:r>
              <a:rPr lang="fr-FR" sz="1600" dirty="0"/>
              <a:t>, dans la wilaya de </a:t>
            </a:r>
            <a:r>
              <a:rPr lang="fr-FR" sz="1600" dirty="0" err="1"/>
              <a:t>Naàma</a:t>
            </a:r>
            <a:r>
              <a:rPr lang="fr-FR" sz="1600" dirty="0"/>
              <a:t>, l’ile de la fourmi, où se reproduisent chaque année des phoques moines (près de </a:t>
            </a:r>
            <a:r>
              <a:rPr lang="fr-FR" sz="1600" dirty="0" err="1"/>
              <a:t>Damous</a:t>
            </a:r>
            <a:r>
              <a:rPr lang="fr-FR" sz="1600" dirty="0"/>
              <a:t>) constituent également des espaces écologiques dont la richesse commande la préservation. Leur classement en parc national ou</a:t>
            </a:r>
            <a:br>
              <a:rPr lang="fr-FR" sz="1600" dirty="0"/>
            </a:br>
            <a:r>
              <a:rPr lang="fr-FR" sz="1600" dirty="0"/>
              <a:t>réserve naturelle est retenu</a:t>
            </a:r>
            <a:r>
              <a:rPr lang="fr-FR" sz="1600" dirty="0" smtClean="0"/>
              <a:t>.</a:t>
            </a:r>
            <a:endParaRPr lang="fr-FR" sz="1600" dirty="0"/>
          </a:p>
          <a:p>
            <a:r>
              <a:rPr lang="fr-FR" sz="1600" dirty="0"/>
              <a:t>De vastes programmes d’aménagement, de reboisement ou de protection et de sauvegarde des espèces naturelles et animales sont mis en </a:t>
            </a:r>
            <a:r>
              <a:rPr lang="fr-FR" sz="1600" dirty="0" err="1"/>
              <a:t>oeuvre</a:t>
            </a:r>
            <a:r>
              <a:rPr lang="fr-FR" sz="1600" dirty="0"/>
              <a:t>. Ils imposent une réglementation, quelquefois précisée dès l’entrée. Leur accès est généralement gratuit mais il</a:t>
            </a:r>
            <a:br>
              <a:rPr lang="fr-FR" sz="1600" dirty="0"/>
            </a:br>
            <a:r>
              <a:rPr lang="fr-FR" sz="1600" dirty="0"/>
              <a:t>est des parcs où l’entrée est payante</a:t>
            </a:r>
            <a:r>
              <a:rPr lang="fr-FR" sz="1800" dirty="0"/>
              <a:t>.</a:t>
            </a:r>
            <a:endParaRPr lang="fr-FR" sz="1800"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42</a:t>
            </a:fld>
            <a:endParaRPr lang="en-US"/>
          </a:p>
        </p:txBody>
      </p:sp>
    </p:spTree>
    <p:extLst>
      <p:ext uri="{BB962C8B-B14F-4D97-AF65-F5344CB8AC3E}">
        <p14:creationId xmlns:p14="http://schemas.microsoft.com/office/powerpoint/2010/main" val="1475550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b="1" dirty="0">
                <a:effectLst/>
              </a:rPr>
              <a:t>Tassili N’</a:t>
            </a:r>
            <a:r>
              <a:rPr lang="fr-FR" b="1" dirty="0" err="1">
                <a:effectLst/>
              </a:rPr>
              <a:t>ajjer</a:t>
            </a:r>
            <a:r>
              <a:rPr lang="fr-FR" b="1" dirty="0">
                <a:effectLst/>
              </a:rPr>
              <a:t> </a:t>
            </a:r>
            <a:endParaRPr lang="fr-FR" dirty="0"/>
          </a:p>
        </p:txBody>
      </p:sp>
      <p:sp>
        <p:nvSpPr>
          <p:cNvPr id="10" name="Text Placeholder 9"/>
          <p:cNvSpPr>
            <a:spLocks noGrp="1"/>
          </p:cNvSpPr>
          <p:nvPr>
            <p:ph type="body" sz="half" idx="2"/>
          </p:nvPr>
        </p:nvSpPr>
        <p:spPr>
          <a:xfrm>
            <a:off x="2645332" y="7344891"/>
            <a:ext cx="8996123" cy="2646359"/>
          </a:xfrm>
        </p:spPr>
        <p:txBody>
          <a:bodyPr>
            <a:normAutofit fontScale="92500" lnSpcReduction="10000"/>
          </a:bodyPr>
          <a:lstStyle/>
          <a:p>
            <a:pPr>
              <a:spcAft>
                <a:spcPts val="600"/>
              </a:spcAft>
            </a:pPr>
            <a:r>
              <a:rPr lang="fr-FR" dirty="0"/>
              <a:t>Situé à environ 600 Km au nord-ouest de Tamanrasset, le Tassili N’</a:t>
            </a:r>
            <a:r>
              <a:rPr lang="fr-FR" dirty="0" err="1"/>
              <a:t>ajjer</a:t>
            </a:r>
            <a:r>
              <a:rPr lang="fr-FR" dirty="0"/>
              <a:t> ou Tassili </a:t>
            </a:r>
            <a:r>
              <a:rPr lang="fr-FR" dirty="0" err="1"/>
              <a:t>Azguer</a:t>
            </a:r>
            <a:r>
              <a:rPr lang="fr-FR" dirty="0"/>
              <a:t>, est un vaste plateau gréseux, d’aspect lunaire, d’une beauté </a:t>
            </a:r>
            <a:r>
              <a:rPr lang="fr-FR" dirty="0" err="1"/>
              <a:t>grandioseLe</a:t>
            </a:r>
            <a:r>
              <a:rPr lang="fr-FR" dirty="0"/>
              <a:t> Tassili N’</a:t>
            </a:r>
            <a:r>
              <a:rPr lang="fr-FR" dirty="0" err="1"/>
              <a:t>ajjer,et</a:t>
            </a:r>
            <a:r>
              <a:rPr lang="fr-FR" dirty="0"/>
              <a:t> le plus vaste musée d’art rupestre préhistorique au </a:t>
            </a:r>
            <a:r>
              <a:rPr lang="fr-FR" dirty="0" smtClean="0"/>
              <a:t>monde.</a:t>
            </a:r>
            <a:endParaRPr lang="fr-FR" dirty="0"/>
          </a:p>
          <a:p>
            <a:r>
              <a:rPr lang="fr-FR" dirty="0"/>
              <a:t>Plus de 15 000 dessins et gravures y racontent les climats, la faune et la vie humaine au Sahara de 6000 AC aux premiers siècle</a:t>
            </a:r>
          </a:p>
        </p:txBody>
      </p:sp>
      <p:sp>
        <p:nvSpPr>
          <p:cNvPr id="5" name="Date Placeholder 4"/>
          <p:cNvSpPr>
            <a:spLocks noGrp="1"/>
          </p:cNvSpPr>
          <p:nvPr>
            <p:ph type="dt" sz="half" idx="10"/>
          </p:nvPr>
        </p:nvSpPr>
        <p:spPr/>
        <p:txBody>
          <a:bodyPr/>
          <a:lstStyle/>
          <a:p>
            <a:pPr>
              <a:defRPr/>
            </a:pPr>
            <a:fld id="{9B9B4C86-26EB-47D4-9742-8A5FEB9B6B95}"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267B5D22-A408-4B86-8803-F82267E3CDA0}" type="slidenum">
              <a:rPr lang="en-US" smtClean="0"/>
              <a:pPr>
                <a:defRPr/>
              </a:pPr>
              <a:t>43</a:t>
            </a:fld>
            <a:endParaRPr lang="en-US"/>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4615" b="4615"/>
          <a:stretch>
            <a:fillRect/>
          </a:stretch>
        </p:blipFill>
        <p:spPr>
          <a:xfrm>
            <a:off x="2374900" y="1800225"/>
            <a:ext cx="9536113" cy="5472658"/>
          </a:xfrm>
        </p:spPr>
      </p:pic>
    </p:spTree>
    <p:extLst>
      <p:ext uri="{BB962C8B-B14F-4D97-AF65-F5344CB8AC3E}">
        <p14:creationId xmlns:p14="http://schemas.microsoft.com/office/powerpoint/2010/main" val="2870111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effectLst/>
              </a:rPr>
              <a:t>Le Hoggar </a:t>
            </a:r>
            <a:endParaRPr lang="fr-FR" dirty="0"/>
          </a:p>
        </p:txBody>
      </p:sp>
      <p:sp>
        <p:nvSpPr>
          <p:cNvPr id="8" name="Text Placeholder 7"/>
          <p:cNvSpPr>
            <a:spLocks noGrp="1"/>
          </p:cNvSpPr>
          <p:nvPr>
            <p:ph type="body" sz="half" idx="2"/>
          </p:nvPr>
        </p:nvSpPr>
        <p:spPr>
          <a:xfrm>
            <a:off x="2645332" y="6984851"/>
            <a:ext cx="8996123" cy="3006399"/>
          </a:xfrm>
        </p:spPr>
        <p:txBody>
          <a:bodyPr>
            <a:normAutofit fontScale="85000" lnSpcReduction="10000"/>
          </a:bodyPr>
          <a:lstStyle/>
          <a:p>
            <a:r>
              <a:rPr lang="fr-FR" dirty="0"/>
              <a:t>Il est le premier site mondial de par la quantité des gravures et peintures rupestre .Ces célèbres traces d’une des première civilisation. Il est classé depuis 1982 patrimoine mondial par l’Unesco et réserve de l’Homme et de la biosphère depuis 1986.</a:t>
            </a:r>
          </a:p>
          <a:p>
            <a:r>
              <a:rPr lang="fr-FR" dirty="0"/>
              <a:t>Le Hoggar (du </a:t>
            </a:r>
            <a:r>
              <a:rPr lang="fr-FR" dirty="0" err="1"/>
              <a:t>tamachek</a:t>
            </a:r>
            <a:r>
              <a:rPr lang="fr-FR" dirty="0"/>
              <a:t> </a:t>
            </a:r>
            <a:r>
              <a:rPr lang="fr-FR" dirty="0" err="1"/>
              <a:t>Alhaggar</a:t>
            </a:r>
            <a:r>
              <a:rPr lang="fr-FR" dirty="0"/>
              <a:t>) est une chaîne de montagnes du Sahara central ;dans le sud de l’</a:t>
            </a:r>
            <a:r>
              <a:rPr lang="fr-FR" dirty="0" err="1"/>
              <a:t>Algé.C’est</a:t>
            </a:r>
            <a:r>
              <a:rPr lang="fr-FR" dirty="0"/>
              <a:t> un massif circulaire dominé par le plateau de l’</a:t>
            </a:r>
            <a:r>
              <a:rPr lang="fr-FR" dirty="0" err="1"/>
              <a:t>Atakor</a:t>
            </a:r>
            <a:r>
              <a:rPr lang="fr-FR" dirty="0"/>
              <a:t> (le crâne) , d’une altitude moyenne de 2000m,hérissé de pitons atteignant presque 3000m</a:t>
            </a:r>
          </a:p>
          <a:p>
            <a:endParaRPr lang="fr-FR" dirty="0"/>
          </a:p>
        </p:txBody>
      </p:sp>
      <p:sp>
        <p:nvSpPr>
          <p:cNvPr id="4" name="Date Placeholder 3"/>
          <p:cNvSpPr>
            <a:spLocks noGrp="1"/>
          </p:cNvSpPr>
          <p:nvPr>
            <p:ph type="dt" sz="half" idx="10"/>
          </p:nvPr>
        </p:nvSpPr>
        <p:spPr/>
        <p:txBody>
          <a:bodyPr/>
          <a:lstStyle/>
          <a:p>
            <a:pPr>
              <a:defRPr/>
            </a:pPr>
            <a:fld id="{FCCE1E5E-1759-4A01-871E-8C5496AF908E}" type="datetime4">
              <a:rPr lang="en-US" smtClean="0"/>
              <a:pPr>
                <a:defRPr/>
              </a:pPr>
              <a:t>April 21, 2017</a:t>
            </a:fld>
            <a:endParaRPr lang="en-US"/>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D9A84C0-5591-4985-99A1-CF977FA957D7}" type="slidenum">
              <a:rPr lang="en-US" smtClean="0"/>
              <a:pPr>
                <a:defRPr/>
              </a:pPr>
              <a:t>44</a:t>
            </a:fld>
            <a:endParaRPr lang="en-US"/>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206" b="2206"/>
          <a:stretch>
            <a:fillRect/>
          </a:stretch>
        </p:blipFill>
        <p:spPr>
          <a:xfrm>
            <a:off x="2374900" y="1800225"/>
            <a:ext cx="9536113" cy="4968875"/>
          </a:xfrm>
        </p:spPr>
      </p:pic>
    </p:spTree>
    <p:extLst>
      <p:ext uri="{BB962C8B-B14F-4D97-AF65-F5344CB8AC3E}">
        <p14:creationId xmlns:p14="http://schemas.microsoft.com/office/powerpoint/2010/main" val="4190478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effectLst/>
              </a:rPr>
              <a:t>Parc national du Djurdjura </a:t>
            </a:r>
            <a:endParaRPr lang="fr-FR" dirty="0"/>
          </a:p>
        </p:txBody>
      </p:sp>
      <p:sp>
        <p:nvSpPr>
          <p:cNvPr id="4" name="Text Placeholder 3"/>
          <p:cNvSpPr>
            <a:spLocks noGrp="1"/>
          </p:cNvSpPr>
          <p:nvPr>
            <p:ph type="body" sz="half" idx="2"/>
          </p:nvPr>
        </p:nvSpPr>
        <p:spPr>
          <a:xfrm>
            <a:off x="2645332" y="6840835"/>
            <a:ext cx="8996123" cy="3150415"/>
          </a:xfrm>
        </p:spPr>
        <p:txBody>
          <a:bodyPr>
            <a:normAutofit fontScale="92500" lnSpcReduction="20000"/>
          </a:bodyPr>
          <a:lstStyle/>
          <a:p>
            <a:r>
              <a:rPr lang="fr-FR" dirty="0"/>
              <a:t>Le Djurdjura est un massif dont le point culminant est </a:t>
            </a:r>
            <a:r>
              <a:rPr lang="fr-FR" dirty="0" err="1"/>
              <a:t>Lalla</a:t>
            </a:r>
            <a:r>
              <a:rPr lang="fr-FR" dirty="0"/>
              <a:t> </a:t>
            </a:r>
            <a:r>
              <a:rPr lang="fr-FR" dirty="0" err="1"/>
              <a:t>Khdija</a:t>
            </a:r>
            <a:r>
              <a:rPr lang="fr-FR" dirty="0"/>
              <a:t> ( 2308 mètres). Inscrit comme réserve de biosphère par l’UN ESC O, le parc, qui comprend d’épaisses forêts et un patrimoine floral (690 espèces végétales y sont recensées) et faunesque riche (singe magot, aigle botté , sanglier, hyène rayée, renard roux, faucon, héron cendré , sittèle kabyle…), est d’un attrait touristique </a:t>
            </a:r>
            <a:r>
              <a:rPr lang="fr-FR" dirty="0"/>
              <a:t>indéniable</a:t>
            </a:r>
            <a:r>
              <a:rPr lang="fr-FR" dirty="0" smtClean="0"/>
              <a:t>.</a:t>
            </a:r>
            <a:endParaRPr lang="fr-FR" dirty="0"/>
          </a:p>
          <a:p>
            <a:r>
              <a:rPr lang="fr-FR" dirty="0"/>
              <a:t>La région est connue pour la fabrication de bijoux en argent et en corail, pour l’art de la poterie et pour son riche patrimoine immatériel.</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45</a:t>
            </a:fld>
            <a:endParaRPr lang="en-US"/>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1447" b="11447"/>
          <a:stretch>
            <a:fillRect/>
          </a:stretch>
        </p:blipFill>
        <p:spPr>
          <a:xfrm>
            <a:off x="2374900" y="1800225"/>
            <a:ext cx="9536113" cy="4824413"/>
          </a:xfrm>
        </p:spPr>
      </p:pic>
    </p:spTree>
    <p:extLst>
      <p:ext uri="{BB962C8B-B14F-4D97-AF65-F5344CB8AC3E}">
        <p14:creationId xmlns:p14="http://schemas.microsoft.com/office/powerpoint/2010/main" val="417173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effectLst/>
              </a:rPr>
              <a:t>Parc National de </a:t>
            </a:r>
            <a:r>
              <a:rPr lang="fr-FR" b="1" dirty="0" err="1" smtClean="0">
                <a:effectLst/>
              </a:rPr>
              <a:t>Theniet</a:t>
            </a:r>
            <a:r>
              <a:rPr lang="fr-FR" b="1" dirty="0" smtClean="0">
                <a:effectLst/>
              </a:rPr>
              <a:t> El- </a:t>
            </a:r>
            <a:r>
              <a:rPr lang="fr-FR" b="1" dirty="0" err="1" smtClean="0">
                <a:effectLst/>
              </a:rPr>
              <a:t>Had</a:t>
            </a:r>
            <a:r>
              <a:rPr lang="fr-FR" b="1" dirty="0" smtClean="0">
                <a:effectLst/>
              </a:rPr>
              <a:t> </a:t>
            </a:r>
            <a:endParaRPr lang="fr-FR" dirty="0"/>
          </a:p>
        </p:txBody>
      </p:sp>
      <p:sp>
        <p:nvSpPr>
          <p:cNvPr id="4" name="Text Placeholder 3"/>
          <p:cNvSpPr>
            <a:spLocks noGrp="1"/>
          </p:cNvSpPr>
          <p:nvPr>
            <p:ph type="body" sz="half" idx="2"/>
          </p:nvPr>
        </p:nvSpPr>
        <p:spPr>
          <a:xfrm>
            <a:off x="2645332" y="6624812"/>
            <a:ext cx="8996123" cy="3366438"/>
          </a:xfrm>
        </p:spPr>
        <p:txBody>
          <a:bodyPr>
            <a:normAutofit fontScale="85000" lnSpcReduction="10000"/>
          </a:bodyPr>
          <a:lstStyle/>
          <a:p>
            <a:r>
              <a:rPr lang="fr-FR" dirty="0" smtClean="0"/>
              <a:t>616 3ha, situé à 3 km de la localité de </a:t>
            </a:r>
            <a:r>
              <a:rPr lang="fr-FR" dirty="0" err="1" smtClean="0"/>
              <a:t>Théniat</a:t>
            </a:r>
            <a:r>
              <a:rPr lang="fr-FR" dirty="0" smtClean="0"/>
              <a:t> El – </a:t>
            </a:r>
            <a:r>
              <a:rPr lang="fr-FR" dirty="0" err="1" smtClean="0"/>
              <a:t>Had</a:t>
            </a:r>
            <a:r>
              <a:rPr lang="fr-FR" dirty="0" smtClean="0"/>
              <a:t>, à la limite sud du grand massif de l’Ouarsenis et au centre de l’Atlas tellien. On peut découvrir de très belles forêts de cèdres, de belles montagnes, pour faire des randonnées, une faune très diversifiée constituée de : hérissons, lapins de garenne, lièvres, perdrix, chacals dorés, les genettes, les aigles colombe, faucons et alouettes …</a:t>
            </a:r>
          </a:p>
          <a:p>
            <a:r>
              <a:rPr lang="fr-FR" dirty="0" smtClean="0"/>
              <a:t>A l’orée des grandes plaines du </a:t>
            </a:r>
            <a:r>
              <a:rPr lang="fr-FR" dirty="0" err="1" smtClean="0"/>
              <a:t>Sersou</a:t>
            </a:r>
            <a:r>
              <a:rPr lang="fr-FR" dirty="0" smtClean="0"/>
              <a:t> se dresse une majestueuse forêts comme pour signifier la limite du domaine méditerranéen.</a:t>
            </a:r>
          </a:p>
          <a:p>
            <a:r>
              <a:rPr lang="fr-FR" dirty="0"/>
              <a:t> </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46</a:t>
            </a:fld>
            <a:endParaRPr lang="en-US"/>
          </a:p>
        </p:txBody>
      </p:sp>
      <p:pic>
        <p:nvPicPr>
          <p:cNvPr id="8" name="Picture Placeholder 7" descr="parcs-nationaux-tniet-el-had">
            <a:hlinkClick r:id="rId2"/>
          </p:cNvPr>
          <p:cNvPicPr>
            <a:picLocks noGrp="1"/>
          </p:cNvPicPr>
          <p:nvPr>
            <p:ph type="pic" idx="1"/>
          </p:nvPr>
        </p:nvPicPr>
        <p:blipFill>
          <a:blip r:embed="rId3"/>
          <a:srcRect l="5442" r="5442"/>
          <a:stretch>
            <a:fillRect/>
          </a:stretch>
        </p:blipFill>
        <p:spPr bwMode="auto">
          <a:xfrm>
            <a:off x="3240460" y="1800275"/>
            <a:ext cx="7704857" cy="4824586"/>
          </a:xfrm>
          <a:prstGeom prst="rect">
            <a:avLst/>
          </a:prstGeom>
          <a:noFill/>
          <a:ln w="9525">
            <a:noFill/>
            <a:miter lim="800000"/>
            <a:headEnd/>
            <a:tailEnd/>
          </a:ln>
        </p:spPr>
      </p:pic>
    </p:spTree>
    <p:extLst>
      <p:ext uri="{BB962C8B-B14F-4D97-AF65-F5344CB8AC3E}">
        <p14:creationId xmlns:p14="http://schemas.microsoft.com/office/powerpoint/2010/main" val="2885307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effectLst/>
              </a:rPr>
              <a:t>Parc National de </a:t>
            </a:r>
            <a:r>
              <a:rPr lang="fr-FR" b="1" dirty="0" err="1">
                <a:effectLst/>
              </a:rPr>
              <a:t>Chréa</a:t>
            </a:r>
            <a:r>
              <a:rPr lang="fr-FR" b="1" dirty="0">
                <a:effectLst/>
              </a:rPr>
              <a:t> (wilaya de Blida</a:t>
            </a:r>
            <a:r>
              <a:rPr lang="fr-FR" b="1" dirty="0" smtClean="0">
                <a:effectLst/>
              </a:rPr>
              <a:t>)</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1244" b="11244"/>
          <a:stretch>
            <a:fillRect/>
          </a:stretch>
        </p:blipFill>
        <p:spPr>
          <a:xfrm>
            <a:off x="2376488" y="1728788"/>
            <a:ext cx="9536112" cy="4895850"/>
          </a:xfrm>
        </p:spPr>
      </p:pic>
      <p:sp>
        <p:nvSpPr>
          <p:cNvPr id="4" name="Text Placeholder 3"/>
          <p:cNvSpPr>
            <a:spLocks noGrp="1"/>
          </p:cNvSpPr>
          <p:nvPr>
            <p:ph type="body" sz="half" idx="2"/>
          </p:nvPr>
        </p:nvSpPr>
        <p:spPr>
          <a:xfrm>
            <a:off x="2645332" y="6768828"/>
            <a:ext cx="8996123" cy="3222422"/>
          </a:xfrm>
        </p:spPr>
        <p:txBody>
          <a:bodyPr/>
          <a:lstStyle/>
          <a:p>
            <a:r>
              <a:rPr lang="fr-FR" dirty="0"/>
              <a:t>Situé à 50 km d’Alger, au cœur du massif </a:t>
            </a:r>
            <a:r>
              <a:rPr lang="fr-FR" dirty="0" err="1"/>
              <a:t>blidéen</a:t>
            </a:r>
            <a:r>
              <a:rPr lang="fr-FR" dirty="0"/>
              <a:t> ,le parc national de </a:t>
            </a:r>
            <a:r>
              <a:rPr lang="fr-FR" dirty="0" err="1"/>
              <a:t>Chréa</a:t>
            </a:r>
            <a:r>
              <a:rPr lang="fr-FR" dirty="0"/>
              <a:t> s’étend sur une superficie de 26 000 ha .Il remarquable pour ses espèces floristiques et faunistique :singes </a:t>
            </a:r>
            <a:r>
              <a:rPr lang="fr-FR" dirty="0" err="1"/>
              <a:t>mangot</a:t>
            </a:r>
            <a:r>
              <a:rPr lang="fr-FR" dirty="0"/>
              <a:t> ,mésanges etc….</a:t>
            </a:r>
          </a:p>
          <a:p>
            <a:r>
              <a:rPr lang="fr-FR" dirty="0"/>
              <a:t>Le parc est connu surtout pour sa station de ski qui ne cesse encore de subjuguer les aventuriers locaux et étrangers.</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47</a:t>
            </a:fld>
            <a:endParaRPr lang="en-US"/>
          </a:p>
        </p:txBody>
      </p:sp>
    </p:spTree>
    <p:extLst>
      <p:ext uri="{BB962C8B-B14F-4D97-AF65-F5344CB8AC3E}">
        <p14:creationId xmlns:p14="http://schemas.microsoft.com/office/powerpoint/2010/main" val="870056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effectLst/>
              </a:rPr>
              <a:t>Parc National de </a:t>
            </a:r>
            <a:r>
              <a:rPr lang="fr-FR" b="1" dirty="0" err="1">
                <a:effectLst/>
              </a:rPr>
              <a:t>Gouraya</a:t>
            </a:r>
            <a:r>
              <a:rPr lang="fr-FR" b="1" dirty="0">
                <a:effectLst/>
              </a:rPr>
              <a:t> : Le Cap </a:t>
            </a:r>
            <a:r>
              <a:rPr lang="fr-FR" b="1" dirty="0" err="1" smtClean="0">
                <a:effectLst/>
              </a:rPr>
              <a:t>Carbon</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2223" b="12223"/>
          <a:stretch>
            <a:fillRect/>
          </a:stretch>
        </p:blipFill>
        <p:spPr>
          <a:xfrm>
            <a:off x="2376488" y="1728788"/>
            <a:ext cx="9536112" cy="5256212"/>
          </a:xfrm>
        </p:spPr>
      </p:pic>
      <p:sp>
        <p:nvSpPr>
          <p:cNvPr id="4" name="Text Placeholder 3"/>
          <p:cNvSpPr>
            <a:spLocks noGrp="1"/>
          </p:cNvSpPr>
          <p:nvPr>
            <p:ph type="body" sz="half" idx="2"/>
          </p:nvPr>
        </p:nvSpPr>
        <p:spPr>
          <a:xfrm>
            <a:off x="2645332" y="7056859"/>
            <a:ext cx="8996123" cy="2934391"/>
          </a:xfrm>
        </p:spPr>
        <p:txBody>
          <a:bodyPr/>
          <a:lstStyle/>
          <a:p>
            <a:pPr algn="l"/>
            <a:r>
              <a:rPr lang="fr-FR" dirty="0"/>
              <a:t>Massif de 530 </a:t>
            </a:r>
            <a:r>
              <a:rPr lang="fr-FR" dirty="0" err="1"/>
              <a:t>hr</a:t>
            </a:r>
            <a:r>
              <a:rPr lang="fr-FR" dirty="0"/>
              <a:t> constitué en 1992 en parc national, il prend place une aire géographique de 1000</a:t>
            </a:r>
          </a:p>
          <a:p>
            <a:pPr algn="l"/>
            <a:r>
              <a:rPr lang="fr-FR" dirty="0"/>
              <a:t>hectares et accueille des richesses archéologiques, des sites historiques et des promontoires de vues incroyables comme le fort de </a:t>
            </a:r>
            <a:r>
              <a:rPr lang="fr-FR" dirty="0" err="1"/>
              <a:t>Gouraya</a:t>
            </a:r>
            <a:r>
              <a:rPr lang="fr-FR" dirty="0"/>
              <a:t> ,le pic des singes ,le cap </a:t>
            </a:r>
            <a:r>
              <a:rPr lang="fr-FR" dirty="0" err="1"/>
              <a:t>Carbon</a:t>
            </a:r>
            <a:r>
              <a:rPr lang="fr-FR" dirty="0"/>
              <a:t> et des falaises merveilleuses.</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48</a:t>
            </a:fld>
            <a:endParaRPr lang="en-US"/>
          </a:p>
        </p:txBody>
      </p:sp>
    </p:spTree>
    <p:extLst>
      <p:ext uri="{BB962C8B-B14F-4D97-AF65-F5344CB8AC3E}">
        <p14:creationId xmlns:p14="http://schemas.microsoft.com/office/powerpoint/2010/main" val="3982563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rPr>
              <a:t>Parc</a:t>
            </a:r>
            <a:r>
              <a:rPr lang="en-US" b="1" dirty="0">
                <a:effectLst/>
              </a:rPr>
              <a:t> National </a:t>
            </a:r>
            <a:r>
              <a:rPr lang="en-US" b="1" dirty="0" err="1">
                <a:effectLst/>
              </a:rPr>
              <a:t>d’El</a:t>
            </a:r>
            <a:r>
              <a:rPr lang="en-US" b="1" dirty="0">
                <a:effectLst/>
              </a:rPr>
              <a:t> </a:t>
            </a:r>
            <a:r>
              <a:rPr lang="en-US" b="1" dirty="0" err="1">
                <a:effectLst/>
              </a:rPr>
              <a:t>kala</a:t>
            </a:r>
            <a:r>
              <a:rPr lang="en-US" b="1" dirty="0">
                <a:effectLst/>
              </a:rPr>
              <a:t> (</a:t>
            </a:r>
            <a:r>
              <a:rPr lang="en-US" b="1" dirty="0" err="1">
                <a:effectLst/>
              </a:rPr>
              <a:t>wilaya</a:t>
            </a:r>
            <a:r>
              <a:rPr lang="en-US" b="1" dirty="0">
                <a:effectLst/>
              </a:rPr>
              <a:t> El </a:t>
            </a:r>
            <a:r>
              <a:rPr lang="en-US" b="1" dirty="0" err="1" smtClean="0">
                <a:effectLst/>
              </a:rPr>
              <a:t>Taref</a:t>
            </a:r>
            <a:r>
              <a:rPr lang="en-US" b="1" dirty="0" smtClean="0">
                <a:effectLst/>
              </a:rPr>
              <a:t>)</a:t>
            </a:r>
            <a:endParaRPr lang="fr-FR" dirty="0"/>
          </a:p>
        </p:txBody>
      </p:sp>
      <p:sp>
        <p:nvSpPr>
          <p:cNvPr id="4" name="Text Placeholder 3"/>
          <p:cNvSpPr>
            <a:spLocks noGrp="1"/>
          </p:cNvSpPr>
          <p:nvPr>
            <p:ph type="body" sz="half" idx="2"/>
          </p:nvPr>
        </p:nvSpPr>
        <p:spPr>
          <a:xfrm>
            <a:off x="2645332" y="6912843"/>
            <a:ext cx="8996123" cy="3078407"/>
          </a:xfrm>
        </p:spPr>
        <p:txBody>
          <a:bodyPr>
            <a:normAutofit fontScale="77500" lnSpcReduction="20000"/>
          </a:bodyPr>
          <a:lstStyle/>
          <a:p>
            <a:r>
              <a:rPr lang="fr-FR" dirty="0"/>
              <a:t>D’une superficie de 80.000 ha, il est composé d’une mosaïque d’écosystème particulière, caractérisée par des zones humides dont l’ensemble et la diversité de leurs composants, constituent un complexe considéré unique dans le bassin méditerranéen. À l’intérieur de ce parc sont situé deux des plus belles zones d’expansion touristique à savoir: </a:t>
            </a:r>
            <a:r>
              <a:rPr lang="fr-FR" dirty="0" err="1"/>
              <a:t>Messida</a:t>
            </a:r>
            <a:r>
              <a:rPr lang="fr-FR" dirty="0"/>
              <a:t> et Cap Rosa, ainsi que les lacs </a:t>
            </a:r>
            <a:r>
              <a:rPr lang="fr-FR" dirty="0" err="1"/>
              <a:t>Oubeira</a:t>
            </a:r>
            <a:r>
              <a:rPr lang="fr-FR" dirty="0"/>
              <a:t> (eau douce), lac Mellah (eau salée) et le lac Tonga ( eau </a:t>
            </a:r>
            <a:r>
              <a:rPr lang="fr-FR" dirty="0" err="1"/>
              <a:t>soumâtre</a:t>
            </a:r>
            <a:r>
              <a:rPr lang="fr-FR" dirty="0"/>
              <a:t>). </a:t>
            </a:r>
            <a:endParaRPr lang="fr-FR" dirty="0" smtClean="0"/>
          </a:p>
          <a:p>
            <a:r>
              <a:rPr lang="fr-FR" dirty="0" smtClean="0"/>
              <a:t> </a:t>
            </a:r>
          </a:p>
          <a:p>
            <a:r>
              <a:rPr lang="fr-FR" dirty="0" smtClean="0"/>
              <a:t>Le </a:t>
            </a:r>
            <a:r>
              <a:rPr lang="fr-FR" dirty="0"/>
              <a:t>parc national a été créé le 23/07/1983 et a été classé le 17/12/1990 dans la catégorie du patrimoine national et culturel international et réserve de la biosphère par l’</a:t>
            </a:r>
            <a:r>
              <a:rPr lang="fr-FR" dirty="0" err="1"/>
              <a:t>UNOSCO</a:t>
            </a:r>
            <a:r>
              <a:rPr lang="fr-FR" dirty="0"/>
              <a:t>.</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49</a:t>
            </a:fld>
            <a:endParaRPr lang="en-US"/>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82" b="182"/>
          <a:stretch>
            <a:fillRect/>
          </a:stretch>
        </p:blipFill>
        <p:spPr>
          <a:xfrm>
            <a:off x="2447925" y="1800225"/>
            <a:ext cx="9248775" cy="4824413"/>
          </a:xfrm>
        </p:spPr>
      </p:pic>
    </p:spTree>
    <p:extLst>
      <p:ext uri="{BB962C8B-B14F-4D97-AF65-F5344CB8AC3E}">
        <p14:creationId xmlns:p14="http://schemas.microsoft.com/office/powerpoint/2010/main" val="264778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à coins arrondis 11"/>
          <p:cNvSpPr>
            <a:spLocks noChangeArrowheads="1"/>
          </p:cNvSpPr>
          <p:nvPr/>
        </p:nvSpPr>
        <p:spPr bwMode="auto">
          <a:xfrm>
            <a:off x="553593" y="648147"/>
            <a:ext cx="13382625" cy="3470194"/>
          </a:xfrm>
          <a:prstGeom prst="roundRect">
            <a:avLst>
              <a:gd name="adj" fmla="val 37537"/>
            </a:avLst>
          </a:prstGeom>
          <a:solidFill>
            <a:srgbClr val="003366"/>
          </a:solidFill>
          <a:ln w="9525">
            <a:solidFill>
              <a:srgbClr val="003366"/>
            </a:solidFill>
            <a:miter lim="800000"/>
            <a:headEnd/>
            <a:tailEnd/>
          </a:ln>
        </p:spPr>
        <p:txBody>
          <a:bodyPr lIns="144004" tIns="72001" rIns="144004" bIns="72001">
            <a:spAutoFit/>
          </a:bodyPr>
          <a:lstStyle/>
          <a:p>
            <a:pPr algn="just"/>
            <a:r>
              <a:rPr lang="ar-DZ" sz="4400" b="1" dirty="0">
                <a:solidFill>
                  <a:srgbClr val="FFCC66"/>
                </a:solidFill>
                <a:latin typeface="Bookman Old Style" pitchFamily="18" charset="0"/>
              </a:rPr>
              <a:t> </a:t>
            </a:r>
            <a:r>
              <a:rPr lang="fr-FR" sz="4000" b="1" i="1" dirty="0">
                <a:solidFill>
                  <a:schemeClr val="accent3">
                    <a:lumMod val="40000"/>
                    <a:lumOff val="60000"/>
                  </a:schemeClr>
                </a:solidFill>
              </a:rPr>
              <a:t>Le programme du gouvernement a inscrit </a:t>
            </a:r>
            <a:r>
              <a:rPr lang="fr-FR" sz="4000" b="1" i="1" dirty="0" smtClean="0">
                <a:solidFill>
                  <a:schemeClr val="accent3">
                    <a:lumMod val="40000"/>
                    <a:lumOff val="60000"/>
                  </a:schemeClr>
                </a:solidFill>
              </a:rPr>
              <a:t>            </a:t>
            </a:r>
            <a:r>
              <a:rPr lang="fr-FR" sz="4400" b="1" dirty="0" smtClean="0">
                <a:solidFill>
                  <a:srgbClr val="D1DAE9"/>
                </a:solidFill>
                <a:latin typeface="Bookman Old Style" pitchFamily="18" charset="0"/>
              </a:rPr>
              <a:t>le</a:t>
            </a:r>
            <a:r>
              <a:rPr lang="fr-FR" sz="4000" b="1" i="1" dirty="0" smtClean="0">
                <a:solidFill>
                  <a:schemeClr val="accent3">
                    <a:lumMod val="40000"/>
                    <a:lumOff val="60000"/>
                  </a:schemeClr>
                </a:solidFill>
              </a:rPr>
              <a:t> </a:t>
            </a:r>
            <a:r>
              <a:rPr lang="fr-FR" sz="4400" b="1" dirty="0">
                <a:solidFill>
                  <a:srgbClr val="D1DAE9"/>
                </a:solidFill>
                <a:latin typeface="Bookman Old Style" pitchFamily="18" charset="0"/>
              </a:rPr>
              <a:t>tourisme et l’artisanat </a:t>
            </a:r>
            <a:r>
              <a:rPr lang="fr-FR" sz="4000" b="1" i="1" dirty="0">
                <a:solidFill>
                  <a:schemeClr val="accent3">
                    <a:lumMod val="40000"/>
                    <a:lumOff val="60000"/>
                  </a:schemeClr>
                </a:solidFill>
              </a:rPr>
              <a:t>comme secteurs moteurs de l’économie nationale hors hydrocarbures au même titre que</a:t>
            </a:r>
            <a:r>
              <a:rPr lang="fr-FR" sz="4000" b="1" i="1" dirty="0" smtClean="0">
                <a:solidFill>
                  <a:schemeClr val="accent3">
                    <a:lumMod val="40000"/>
                    <a:lumOff val="60000"/>
                  </a:schemeClr>
                </a:solidFill>
              </a:rPr>
              <a:t>:</a:t>
            </a:r>
            <a:endParaRPr lang="fr-FR" sz="4000" b="1" i="1" dirty="0">
              <a:solidFill>
                <a:schemeClr val="accent3">
                  <a:lumMod val="40000"/>
                  <a:lumOff val="60000"/>
                </a:schemeClr>
              </a:solidFill>
            </a:endParaRPr>
          </a:p>
        </p:txBody>
      </p:sp>
      <p:sp>
        <p:nvSpPr>
          <p:cNvPr id="7171" name="Rectangle à coins arrondis 9"/>
          <p:cNvSpPr>
            <a:spLocks noChangeArrowheads="1"/>
          </p:cNvSpPr>
          <p:nvPr/>
        </p:nvSpPr>
        <p:spPr bwMode="auto">
          <a:xfrm>
            <a:off x="2867078" y="9017459"/>
            <a:ext cx="8674744" cy="1162585"/>
          </a:xfrm>
          <a:prstGeom prst="roundRect">
            <a:avLst>
              <a:gd name="adj" fmla="val 37537"/>
            </a:avLst>
          </a:prstGeom>
          <a:solidFill>
            <a:srgbClr val="003366"/>
          </a:solidFill>
          <a:ln w="9525">
            <a:solidFill>
              <a:srgbClr val="003366"/>
            </a:solidFill>
            <a:miter lim="800000"/>
            <a:headEnd/>
            <a:tailEnd/>
          </a:ln>
        </p:spPr>
        <p:txBody>
          <a:bodyPr wrap="square" lIns="144004" tIns="72001" rIns="144004" bIns="72001">
            <a:spAutoFit/>
          </a:bodyPr>
          <a:lstStyle/>
          <a:p>
            <a:pPr algn="ctr" defTabSz="1439863">
              <a:spcBef>
                <a:spcPct val="50000"/>
              </a:spcBef>
            </a:pPr>
            <a:r>
              <a:rPr lang="fr-FR" sz="4400" b="1" dirty="0">
                <a:solidFill>
                  <a:srgbClr val="D1DAE9"/>
                </a:solidFill>
                <a:latin typeface="Bookman Old Style" pitchFamily="18" charset="0"/>
              </a:rPr>
              <a:t>L’économie du </a:t>
            </a:r>
            <a:r>
              <a:rPr lang="fr-FR" sz="4400" b="1" dirty="0" smtClean="0">
                <a:solidFill>
                  <a:srgbClr val="D1DAE9"/>
                </a:solidFill>
                <a:latin typeface="Bookman Old Style" pitchFamily="18" charset="0"/>
              </a:rPr>
              <a:t>savoir.</a:t>
            </a:r>
            <a:endParaRPr lang="fr-FR" sz="4400" b="1" dirty="0">
              <a:solidFill>
                <a:srgbClr val="D1DAE9"/>
              </a:solidFill>
              <a:latin typeface="Bookman Old Style" pitchFamily="18" charset="0"/>
            </a:endParaRPr>
          </a:p>
          <a:p>
            <a:pPr algn="ctr" defTabSz="1439863">
              <a:spcBef>
                <a:spcPct val="50000"/>
              </a:spcBef>
            </a:pPr>
            <a:endParaRPr lang="fr-FR" sz="400" b="1" dirty="0">
              <a:solidFill>
                <a:srgbClr val="FFCC66"/>
              </a:solidFill>
              <a:latin typeface="Bookman Old Style" pitchFamily="18" charset="0"/>
            </a:endParaRPr>
          </a:p>
        </p:txBody>
      </p:sp>
      <p:sp>
        <p:nvSpPr>
          <p:cNvPr id="7174" name="Rectangle à coins arrondis 21"/>
          <p:cNvSpPr>
            <a:spLocks noChangeArrowheads="1"/>
          </p:cNvSpPr>
          <p:nvPr/>
        </p:nvSpPr>
        <p:spPr bwMode="auto">
          <a:xfrm>
            <a:off x="2867078" y="7558741"/>
            <a:ext cx="8674744" cy="1162585"/>
          </a:xfrm>
          <a:prstGeom prst="roundRect">
            <a:avLst>
              <a:gd name="adj" fmla="val 37537"/>
            </a:avLst>
          </a:prstGeom>
          <a:solidFill>
            <a:srgbClr val="003366"/>
          </a:solidFill>
          <a:ln w="9525">
            <a:solidFill>
              <a:srgbClr val="003366"/>
            </a:solidFill>
            <a:miter lim="800000"/>
            <a:headEnd/>
            <a:tailEnd/>
          </a:ln>
        </p:spPr>
        <p:txBody>
          <a:bodyPr wrap="square" lIns="144004" tIns="72001" rIns="144004" bIns="72001">
            <a:spAutoFit/>
          </a:bodyPr>
          <a:lstStyle/>
          <a:p>
            <a:pPr algn="ctr" defTabSz="1439863">
              <a:spcBef>
                <a:spcPct val="50000"/>
              </a:spcBef>
            </a:pPr>
            <a:r>
              <a:rPr lang="fr-FR" sz="4400" b="1" dirty="0">
                <a:solidFill>
                  <a:srgbClr val="D1DAE9"/>
                </a:solidFill>
                <a:latin typeface="Bookman Old Style" pitchFamily="18" charset="0"/>
              </a:rPr>
              <a:t>Les </a:t>
            </a:r>
            <a:r>
              <a:rPr lang="fr-FR" sz="4400" b="1" dirty="0" smtClean="0">
                <a:solidFill>
                  <a:srgbClr val="D1DAE9"/>
                </a:solidFill>
                <a:latin typeface="Bookman Old Style" pitchFamily="18" charset="0"/>
              </a:rPr>
              <a:t>services, </a:t>
            </a:r>
            <a:endParaRPr lang="fr-FR" sz="4400" b="1" dirty="0">
              <a:solidFill>
                <a:srgbClr val="D1DAE9"/>
              </a:solidFill>
              <a:latin typeface="Bookman Old Style" pitchFamily="18" charset="0"/>
            </a:endParaRPr>
          </a:p>
          <a:p>
            <a:pPr algn="ctr" defTabSz="1439863">
              <a:spcBef>
                <a:spcPct val="50000"/>
              </a:spcBef>
            </a:pPr>
            <a:endParaRPr lang="fr-FR" sz="400" b="1" dirty="0">
              <a:solidFill>
                <a:srgbClr val="FFCC66"/>
              </a:solidFill>
              <a:latin typeface="Bookman Old Style" pitchFamily="18" charset="0"/>
            </a:endParaRPr>
          </a:p>
        </p:txBody>
      </p:sp>
      <p:sp>
        <p:nvSpPr>
          <p:cNvPr id="7175" name="Rectangle à coins arrondis 25"/>
          <p:cNvSpPr>
            <a:spLocks noChangeArrowheads="1"/>
          </p:cNvSpPr>
          <p:nvPr/>
        </p:nvSpPr>
        <p:spPr bwMode="auto">
          <a:xfrm>
            <a:off x="2907534" y="6207392"/>
            <a:ext cx="8674744" cy="1162050"/>
          </a:xfrm>
          <a:prstGeom prst="roundRect">
            <a:avLst>
              <a:gd name="adj" fmla="val 37537"/>
            </a:avLst>
          </a:prstGeom>
          <a:solidFill>
            <a:srgbClr val="003366"/>
          </a:solidFill>
          <a:ln w="9525">
            <a:solidFill>
              <a:srgbClr val="003366"/>
            </a:solidFill>
            <a:miter lim="800000"/>
            <a:headEnd/>
            <a:tailEnd/>
          </a:ln>
        </p:spPr>
        <p:txBody>
          <a:bodyPr wrap="square" lIns="144004" tIns="72001" rIns="144004" bIns="72001">
            <a:spAutoFit/>
          </a:bodyPr>
          <a:lstStyle/>
          <a:p>
            <a:pPr algn="ctr" defTabSz="1439863">
              <a:spcBef>
                <a:spcPct val="50000"/>
              </a:spcBef>
            </a:pPr>
            <a:r>
              <a:rPr lang="fr-FR" sz="4400" b="1" dirty="0" smtClean="0">
                <a:solidFill>
                  <a:srgbClr val="D1DAE9"/>
                </a:solidFill>
                <a:latin typeface="Bookman Old Style" pitchFamily="18" charset="0"/>
              </a:rPr>
              <a:t>L’industrie,</a:t>
            </a:r>
            <a:endParaRPr lang="fr-FR" sz="4400" b="1" dirty="0">
              <a:solidFill>
                <a:srgbClr val="D1DAE9"/>
              </a:solidFill>
              <a:latin typeface="Bookman Old Style" pitchFamily="18" charset="0"/>
            </a:endParaRPr>
          </a:p>
          <a:p>
            <a:pPr algn="ctr" defTabSz="1439863">
              <a:spcBef>
                <a:spcPct val="50000"/>
              </a:spcBef>
            </a:pPr>
            <a:endParaRPr lang="fr-FR" sz="400" b="1" dirty="0">
              <a:solidFill>
                <a:srgbClr val="FFCC66"/>
              </a:solidFill>
              <a:latin typeface="Bookman Old Style" pitchFamily="18" charset="0"/>
            </a:endParaRPr>
          </a:p>
        </p:txBody>
      </p:sp>
      <p:sp>
        <p:nvSpPr>
          <p:cNvPr id="7176" name="Rectangle à coins arrondis 26"/>
          <p:cNvSpPr>
            <a:spLocks noChangeArrowheads="1"/>
          </p:cNvSpPr>
          <p:nvPr/>
        </p:nvSpPr>
        <p:spPr bwMode="auto">
          <a:xfrm>
            <a:off x="2907534" y="4788849"/>
            <a:ext cx="8674744" cy="1162585"/>
          </a:xfrm>
          <a:prstGeom prst="roundRect">
            <a:avLst>
              <a:gd name="adj" fmla="val 37537"/>
            </a:avLst>
          </a:prstGeom>
          <a:solidFill>
            <a:srgbClr val="003366"/>
          </a:solidFill>
          <a:ln w="9525">
            <a:solidFill>
              <a:srgbClr val="003366"/>
            </a:solidFill>
            <a:miter lim="800000"/>
            <a:headEnd/>
            <a:tailEnd/>
          </a:ln>
        </p:spPr>
        <p:txBody>
          <a:bodyPr wrap="square" lIns="144004" tIns="72001" rIns="144004" bIns="72001">
            <a:spAutoFit/>
          </a:bodyPr>
          <a:lstStyle/>
          <a:p>
            <a:pPr algn="ctr" defTabSz="1439863">
              <a:spcBef>
                <a:spcPct val="50000"/>
              </a:spcBef>
            </a:pPr>
            <a:r>
              <a:rPr lang="fr-FR" sz="4400" b="1" dirty="0" smtClean="0">
                <a:solidFill>
                  <a:srgbClr val="D1DAE9"/>
                </a:solidFill>
                <a:latin typeface="Bookman Old Style" pitchFamily="18" charset="0"/>
              </a:rPr>
              <a:t>L’agriculture,</a:t>
            </a:r>
            <a:endParaRPr lang="fr-FR" sz="4400" b="1" dirty="0">
              <a:solidFill>
                <a:srgbClr val="D1DAE9"/>
              </a:solidFill>
              <a:latin typeface="Bookman Old Style" pitchFamily="18" charset="0"/>
            </a:endParaRPr>
          </a:p>
          <a:p>
            <a:pPr algn="ctr" defTabSz="1439863">
              <a:spcBef>
                <a:spcPct val="50000"/>
              </a:spcBef>
            </a:pPr>
            <a:endParaRPr lang="fr-FR" sz="400" b="1" dirty="0">
              <a:solidFill>
                <a:srgbClr val="FFCC66"/>
              </a:solidFill>
              <a:latin typeface="Bookman Old Style" pitchFamily="18" charset="0"/>
            </a:endParaRPr>
          </a:p>
        </p:txBody>
      </p:sp>
      <p:grpSp>
        <p:nvGrpSpPr>
          <p:cNvPr id="7178" name="Group 20"/>
          <p:cNvGrpSpPr>
            <a:grpSpLocks/>
          </p:cNvGrpSpPr>
          <p:nvPr/>
        </p:nvGrpSpPr>
        <p:grpSpPr bwMode="auto">
          <a:xfrm rot="16200000">
            <a:off x="1417691" y="4252611"/>
            <a:ext cx="695325" cy="2203450"/>
            <a:chOff x="1905" y="1796"/>
            <a:chExt cx="308" cy="699"/>
          </a:xfrm>
        </p:grpSpPr>
        <p:sp>
          <p:nvSpPr>
            <p:cNvPr id="7185"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7186"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2" name="Group 20"/>
          <p:cNvGrpSpPr>
            <a:grpSpLocks/>
          </p:cNvGrpSpPr>
          <p:nvPr/>
        </p:nvGrpSpPr>
        <p:grpSpPr bwMode="auto">
          <a:xfrm rot="5400000">
            <a:off x="12449454" y="4268416"/>
            <a:ext cx="695325" cy="2203450"/>
            <a:chOff x="1905" y="1796"/>
            <a:chExt cx="308" cy="699"/>
          </a:xfrm>
        </p:grpSpPr>
        <p:sp>
          <p:nvSpPr>
            <p:cNvPr id="23"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4"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5" name="Group 20"/>
          <p:cNvGrpSpPr>
            <a:grpSpLocks/>
          </p:cNvGrpSpPr>
          <p:nvPr/>
        </p:nvGrpSpPr>
        <p:grpSpPr bwMode="auto">
          <a:xfrm rot="16200000">
            <a:off x="1469218" y="5686691"/>
            <a:ext cx="695325" cy="2203450"/>
            <a:chOff x="1905" y="1796"/>
            <a:chExt cx="308" cy="699"/>
          </a:xfrm>
        </p:grpSpPr>
        <p:sp>
          <p:nvSpPr>
            <p:cNvPr id="26"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7"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28" name="Group 20"/>
          <p:cNvGrpSpPr>
            <a:grpSpLocks/>
          </p:cNvGrpSpPr>
          <p:nvPr/>
        </p:nvGrpSpPr>
        <p:grpSpPr bwMode="auto">
          <a:xfrm rot="5400000">
            <a:off x="12500981" y="5702496"/>
            <a:ext cx="695325" cy="2203450"/>
            <a:chOff x="1905" y="1796"/>
            <a:chExt cx="308" cy="699"/>
          </a:xfrm>
        </p:grpSpPr>
        <p:sp>
          <p:nvSpPr>
            <p:cNvPr id="29"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0"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1" name="Group 20"/>
          <p:cNvGrpSpPr>
            <a:grpSpLocks/>
          </p:cNvGrpSpPr>
          <p:nvPr/>
        </p:nvGrpSpPr>
        <p:grpSpPr bwMode="auto">
          <a:xfrm rot="16200000">
            <a:off x="1412192" y="7038308"/>
            <a:ext cx="695325" cy="2203450"/>
            <a:chOff x="1905" y="1796"/>
            <a:chExt cx="308" cy="699"/>
          </a:xfrm>
        </p:grpSpPr>
        <p:sp>
          <p:nvSpPr>
            <p:cNvPr id="32"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3"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4" name="Group 20"/>
          <p:cNvGrpSpPr>
            <a:grpSpLocks/>
          </p:cNvGrpSpPr>
          <p:nvPr/>
        </p:nvGrpSpPr>
        <p:grpSpPr bwMode="auto">
          <a:xfrm rot="5400000">
            <a:off x="12443955" y="7054113"/>
            <a:ext cx="695325" cy="2203450"/>
            <a:chOff x="1905" y="1796"/>
            <a:chExt cx="308" cy="699"/>
          </a:xfrm>
        </p:grpSpPr>
        <p:sp>
          <p:nvSpPr>
            <p:cNvPr id="35"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6"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37" name="Group 20"/>
          <p:cNvGrpSpPr>
            <a:grpSpLocks/>
          </p:cNvGrpSpPr>
          <p:nvPr/>
        </p:nvGrpSpPr>
        <p:grpSpPr bwMode="auto">
          <a:xfrm rot="16200000">
            <a:off x="1360711" y="8497026"/>
            <a:ext cx="695325" cy="2203450"/>
            <a:chOff x="1905" y="1796"/>
            <a:chExt cx="308" cy="699"/>
          </a:xfrm>
        </p:grpSpPr>
        <p:sp>
          <p:nvSpPr>
            <p:cNvPr id="38"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39"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40" name="Group 20"/>
          <p:cNvGrpSpPr>
            <a:grpSpLocks/>
          </p:cNvGrpSpPr>
          <p:nvPr/>
        </p:nvGrpSpPr>
        <p:grpSpPr bwMode="auto">
          <a:xfrm rot="5400000">
            <a:off x="12392474" y="8512831"/>
            <a:ext cx="695325" cy="2203450"/>
            <a:chOff x="1905" y="1796"/>
            <a:chExt cx="308" cy="699"/>
          </a:xfrm>
        </p:grpSpPr>
        <p:sp>
          <p:nvSpPr>
            <p:cNvPr id="41" name="AutoShape 21"/>
            <p:cNvSpPr>
              <a:spLocks noChangeArrowheads="1"/>
            </p:cNvSpPr>
            <p:nvPr/>
          </p:nvSpPr>
          <p:spPr bwMode="auto">
            <a:xfrm rot="5400000">
              <a:off x="1899" y="1889"/>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42"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332" y="360045"/>
            <a:ext cx="8996123" cy="1224206"/>
          </a:xfrm>
        </p:spPr>
        <p:txBody>
          <a:bodyPr/>
          <a:lstStyle/>
          <a:p>
            <a:r>
              <a:rPr lang="fr-FR" b="1" dirty="0">
                <a:effectLst/>
              </a:rPr>
              <a:t>Parc National de TAZA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467" r="467"/>
          <a:stretch>
            <a:fillRect/>
          </a:stretch>
        </p:blipFill>
        <p:spPr>
          <a:xfrm>
            <a:off x="2592388" y="1656259"/>
            <a:ext cx="9072884" cy="5070363"/>
          </a:xfrm>
        </p:spPr>
      </p:pic>
      <p:sp>
        <p:nvSpPr>
          <p:cNvPr id="4" name="Text Placeholder 3"/>
          <p:cNvSpPr>
            <a:spLocks noGrp="1"/>
          </p:cNvSpPr>
          <p:nvPr>
            <p:ph type="body" sz="half" idx="2"/>
          </p:nvPr>
        </p:nvSpPr>
        <p:spPr>
          <a:xfrm>
            <a:off x="2645332" y="7056859"/>
            <a:ext cx="8996123" cy="2934391"/>
          </a:xfrm>
        </p:spPr>
        <p:txBody>
          <a:bodyPr>
            <a:normAutofit fontScale="92500" lnSpcReduction="20000"/>
          </a:bodyPr>
          <a:lstStyle/>
          <a:p>
            <a:r>
              <a:rPr lang="fr-FR" dirty="0"/>
              <a:t>300 ha, situé dans la wilaya de Jijel, il représente des paysages d’une rare beauté, des forêts humides et des plages sablonneuses. </a:t>
            </a:r>
          </a:p>
          <a:p>
            <a:r>
              <a:rPr lang="fr-FR" dirty="0"/>
              <a:t>La corniche </a:t>
            </a:r>
            <a:r>
              <a:rPr lang="fr-FR" dirty="0" err="1"/>
              <a:t>jijilienne</a:t>
            </a:r>
            <a:r>
              <a:rPr lang="fr-FR" dirty="0"/>
              <a:t> avec ses grottes merveilleuses, ou on découvre des potentialités touristiques énormes de la région, des falaises, des gouffres, des côtes rocheuses.</a:t>
            </a:r>
          </a:p>
          <a:p>
            <a:r>
              <a:rPr lang="fr-FR" dirty="0"/>
              <a:t>On peut admirer le véritable trésor biologique typiquement algérien, la sittelle Kabyle, l’une des populations d’oiseaux la plus réduite au monde.</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50</a:t>
            </a:fld>
            <a:endParaRPr lang="en-US"/>
          </a:p>
        </p:txBody>
      </p:sp>
    </p:spTree>
    <p:extLst>
      <p:ext uri="{BB962C8B-B14F-4D97-AF65-F5344CB8AC3E}">
        <p14:creationId xmlns:p14="http://schemas.microsoft.com/office/powerpoint/2010/main" val="3798196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b="1" dirty="0">
                <a:effectLst/>
              </a:rPr>
              <a:t>Parc National de </a:t>
            </a:r>
            <a:r>
              <a:rPr lang="fr-FR" b="1" dirty="0" err="1">
                <a:effectLst/>
              </a:rPr>
              <a:t>BELZMA</a:t>
            </a:r>
            <a:r>
              <a:rPr lang="fr-FR" b="1" dirty="0">
                <a:effectLst/>
              </a:rPr>
              <a:t> </a:t>
            </a:r>
            <a:endParaRPr lang="fr-FR" dirty="0"/>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5542" b="5542"/>
          <a:stretch>
            <a:fillRect/>
          </a:stretch>
        </p:blipFill>
        <p:spPr>
          <a:xfrm>
            <a:off x="2374900" y="1800225"/>
            <a:ext cx="9536113" cy="5616575"/>
          </a:xfrm>
        </p:spPr>
      </p:pic>
      <p:sp>
        <p:nvSpPr>
          <p:cNvPr id="10" name="Text Placeholder 9"/>
          <p:cNvSpPr>
            <a:spLocks noGrp="1"/>
          </p:cNvSpPr>
          <p:nvPr>
            <p:ph type="body" sz="half" idx="2"/>
          </p:nvPr>
        </p:nvSpPr>
        <p:spPr>
          <a:xfrm>
            <a:off x="2645332" y="7560915"/>
            <a:ext cx="8996123" cy="2430335"/>
          </a:xfrm>
        </p:spPr>
        <p:txBody>
          <a:bodyPr>
            <a:normAutofit fontScale="85000" lnSpcReduction="20000"/>
          </a:bodyPr>
          <a:lstStyle/>
          <a:p>
            <a:pPr algn="l"/>
            <a:r>
              <a:rPr lang="fr-FR" dirty="0"/>
              <a:t>Ce parc a été crée en 1984 et devenu fonctionnel au début de l’année 1992, d’une superficie de 7600 ha, situé dans la wilaya de Batna. </a:t>
            </a:r>
          </a:p>
          <a:p>
            <a:pPr algn="l"/>
            <a:r>
              <a:rPr lang="fr-FR" dirty="0"/>
              <a:t>C’est un véritable sanctuaire de la nature, ses peuplements présentent un intérêt esthétique particulier, de très belles vallées profondes, des dalles rocheuses encastrées, une diversité de biotopes, une abondance de végétation et une grande variété d’animaux tels que: les lièvres, les lapins de garenne, les chacals…</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51</a:t>
            </a:fld>
            <a:endParaRPr lang="en-US"/>
          </a:p>
        </p:txBody>
      </p:sp>
    </p:spTree>
    <p:extLst>
      <p:ext uri="{BB962C8B-B14F-4D97-AF65-F5344CB8AC3E}">
        <p14:creationId xmlns:p14="http://schemas.microsoft.com/office/powerpoint/2010/main" val="2378476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CASBAH</a:t>
            </a:r>
            <a:r>
              <a:rPr lang="en-US" dirty="0">
                <a:effectLst/>
              </a:rPr>
              <a:t> </a:t>
            </a:r>
            <a:r>
              <a:rPr lang="en-US" dirty="0" err="1">
                <a:effectLst/>
              </a:rPr>
              <a:t>D’ALGER</a:t>
            </a:r>
            <a:r>
              <a:rPr lang="en-US"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3709" b="13709"/>
          <a:stretch>
            <a:fillRect/>
          </a:stretch>
        </p:blipFill>
        <p:spPr>
          <a:xfrm>
            <a:off x="2374900" y="1800225"/>
            <a:ext cx="9536113" cy="5184775"/>
          </a:xfrm>
        </p:spPr>
      </p:pic>
      <p:sp>
        <p:nvSpPr>
          <p:cNvPr id="4" name="Text Placeholder 3"/>
          <p:cNvSpPr>
            <a:spLocks noGrp="1"/>
          </p:cNvSpPr>
          <p:nvPr>
            <p:ph type="body" sz="half" idx="2"/>
          </p:nvPr>
        </p:nvSpPr>
        <p:spPr>
          <a:xfrm>
            <a:off x="2645332" y="7344890"/>
            <a:ext cx="8996123" cy="2646359"/>
          </a:xfrm>
        </p:spPr>
        <p:txBody>
          <a:bodyPr/>
          <a:lstStyle/>
          <a:p>
            <a:r>
              <a:rPr lang="fr-FR" dirty="0"/>
              <a:t>Dans l’un des plus beaux sites maritimes de la Méditerranée, surplombant les ilots où un comptoir carthaginois fut installé dès le IVe siècle av. J.-C., la Casbah constitue un site unique de « Médina » ou ville islamique.</a:t>
            </a:r>
          </a:p>
          <a:p>
            <a:pPr algn="l"/>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52</a:t>
            </a:fld>
            <a:endParaRPr lang="en-US"/>
          </a:p>
        </p:txBody>
      </p:sp>
    </p:spTree>
    <p:extLst>
      <p:ext uri="{BB962C8B-B14F-4D97-AF65-F5344CB8AC3E}">
        <p14:creationId xmlns:p14="http://schemas.microsoft.com/office/powerpoint/2010/main" val="3358021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TIPASA</a:t>
            </a:r>
            <a:r>
              <a:rPr lang="en-US" dirty="0">
                <a:effectLst/>
              </a:rPr>
              <a:t> </a:t>
            </a:r>
            <a:endParaRPr lang="fr-FR" dirty="0"/>
          </a:p>
        </p:txBody>
      </p:sp>
      <p:sp>
        <p:nvSpPr>
          <p:cNvPr id="4" name="Text Placeholder 3"/>
          <p:cNvSpPr>
            <a:spLocks noGrp="1"/>
          </p:cNvSpPr>
          <p:nvPr>
            <p:ph type="body" sz="half" idx="2"/>
          </p:nvPr>
        </p:nvSpPr>
        <p:spPr>
          <a:xfrm>
            <a:off x="2645332" y="7632924"/>
            <a:ext cx="8996123" cy="2358326"/>
          </a:xfrm>
        </p:spPr>
        <p:txBody>
          <a:bodyPr>
            <a:normAutofit fontScale="92500" lnSpcReduction="10000"/>
          </a:bodyPr>
          <a:lstStyle/>
          <a:p>
            <a:r>
              <a:rPr lang="fr-FR" dirty="0"/>
              <a:t>Sur les rives de la Méditerranée, Tipasa, ancien comptoir punique, fut occupé par Rome qui en ­constitue une base stratégique pour la conquête des royaumes mauritaniens. Le site comprend un ensemble unique de vestiges phéniciens, romains, paléochrétiens et byzantins, voisinant avec des monuments autochtones, tels le </a:t>
            </a:r>
            <a:r>
              <a:rPr lang="fr-FR" dirty="0" err="1"/>
              <a:t>k’bar</a:t>
            </a:r>
            <a:r>
              <a:rPr lang="fr-FR" dirty="0"/>
              <a:t> er </a:t>
            </a:r>
            <a:r>
              <a:rPr lang="fr-FR" dirty="0" err="1"/>
              <a:t>roumia</a:t>
            </a:r>
            <a:r>
              <a:rPr lang="fr-FR" dirty="0"/>
              <a:t> (tombeau de la chrétienne), grand mausolée royal de Maurétanie.</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53</a:t>
            </a:fld>
            <a:endParaRPr lang="en-US"/>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208" r="1208"/>
          <a:stretch>
            <a:fillRect/>
          </a:stretch>
        </p:blipFill>
        <p:spPr>
          <a:xfrm>
            <a:off x="2374900" y="1800225"/>
            <a:ext cx="9536113" cy="5688013"/>
          </a:xfrm>
        </p:spPr>
      </p:pic>
    </p:spTree>
    <p:extLst>
      <p:ext uri="{BB962C8B-B14F-4D97-AF65-F5344CB8AC3E}">
        <p14:creationId xmlns:p14="http://schemas.microsoft.com/office/powerpoint/2010/main" val="993731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effectLst/>
              </a:rPr>
              <a:t>TIMGAD</a:t>
            </a:r>
            <a:endParaRPr lang="fr-FR" dirty="0"/>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4171" b="4171"/>
          <a:stretch>
            <a:fillRect/>
          </a:stretch>
        </p:blipFill>
        <p:spPr>
          <a:xfrm>
            <a:off x="2447925" y="1728788"/>
            <a:ext cx="9536113" cy="5759450"/>
          </a:xfrm>
        </p:spPr>
      </p:pic>
      <p:sp>
        <p:nvSpPr>
          <p:cNvPr id="10" name="Text Placeholder 9"/>
          <p:cNvSpPr>
            <a:spLocks noGrp="1"/>
          </p:cNvSpPr>
          <p:nvPr>
            <p:ph type="body" sz="half" idx="2"/>
          </p:nvPr>
        </p:nvSpPr>
        <p:spPr>
          <a:xfrm>
            <a:off x="2645332" y="7848948"/>
            <a:ext cx="8996123" cy="2142302"/>
          </a:xfrm>
        </p:spPr>
        <p:txBody>
          <a:bodyPr>
            <a:normAutofit fontScale="92500" lnSpcReduction="10000"/>
          </a:bodyPr>
          <a:lstStyle/>
          <a:p>
            <a:r>
              <a:rPr lang="fr-FR" dirty="0"/>
              <a:t>Sur le versant nord des Aurès, Timgad fut créée « ex nihilo », en l’an 100 </a:t>
            </a:r>
            <a:r>
              <a:rPr lang="fr-FR" dirty="0" err="1"/>
              <a:t>ap</a:t>
            </a:r>
            <a:r>
              <a:rPr lang="fr-FR" dirty="0"/>
              <a:t>. J.-C. par l’empereur Trajan comme colonie militaire. Avec son enceinte carrée et son plan octogonal commandé par le « </a:t>
            </a:r>
            <a:r>
              <a:rPr lang="fr-FR" dirty="0" err="1"/>
              <a:t>Cardo</a:t>
            </a:r>
            <a:r>
              <a:rPr lang="fr-FR" dirty="0"/>
              <a:t> » et le « </a:t>
            </a:r>
            <a:r>
              <a:rPr lang="fr-FR" dirty="0" err="1"/>
              <a:t>Decumanus</a:t>
            </a:r>
            <a:r>
              <a:rPr lang="fr-FR" dirty="0"/>
              <a:t> », les deux voies perpendiculaires qui traversent la ville, c’est un exemple parfait d’urbanisme urbain.</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54</a:t>
            </a:fld>
            <a:endParaRPr lang="en-US"/>
          </a:p>
        </p:txBody>
      </p:sp>
    </p:spTree>
    <p:extLst>
      <p:ext uri="{BB962C8B-B14F-4D97-AF65-F5344CB8AC3E}">
        <p14:creationId xmlns:p14="http://schemas.microsoft.com/office/powerpoint/2010/main" val="2260852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effectLst/>
              </a:rPr>
              <a:t>DJEMILA</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5" b="85"/>
          <a:stretch>
            <a:fillRect/>
          </a:stretch>
        </p:blipFill>
        <p:spPr>
          <a:xfrm>
            <a:off x="2374900" y="1800225"/>
            <a:ext cx="9536113" cy="6264275"/>
          </a:xfrm>
        </p:spPr>
      </p:pic>
      <p:sp>
        <p:nvSpPr>
          <p:cNvPr id="4" name="Text Placeholder 3"/>
          <p:cNvSpPr>
            <a:spLocks noGrp="1"/>
          </p:cNvSpPr>
          <p:nvPr>
            <p:ph type="body" sz="half" idx="2"/>
          </p:nvPr>
        </p:nvSpPr>
        <p:spPr>
          <a:xfrm>
            <a:off x="2645332" y="8425012"/>
            <a:ext cx="8996123" cy="1566238"/>
          </a:xfrm>
        </p:spPr>
        <p:txBody>
          <a:bodyPr>
            <a:normAutofit lnSpcReduction="10000"/>
          </a:bodyPr>
          <a:lstStyle/>
          <a:p>
            <a:r>
              <a:rPr lang="fr-FR" dirty="0"/>
              <a:t>Djemila, ou </a:t>
            </a:r>
            <a:r>
              <a:rPr lang="fr-FR" dirty="0" err="1"/>
              <a:t>Cuicul</a:t>
            </a:r>
            <a:r>
              <a:rPr lang="fr-FR" dirty="0"/>
              <a:t>, avec son forum, ses temples et ses basiliques, ses arcs de triomphe et ses maisons, à 900mètres d’altitude, est un exemple remarquable d’urbanisme romain adapté à un site montagneux.</a:t>
            </a:r>
          </a:p>
          <a:p>
            <a:pPr algn="l"/>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55</a:t>
            </a:fld>
            <a:endParaRPr lang="en-US"/>
          </a:p>
        </p:txBody>
      </p:sp>
    </p:spTree>
    <p:extLst>
      <p:ext uri="{BB962C8B-B14F-4D97-AF65-F5344CB8AC3E}">
        <p14:creationId xmlns:p14="http://schemas.microsoft.com/office/powerpoint/2010/main" val="4273966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effectLst/>
              </a:rPr>
              <a:t>KALAÀ</a:t>
            </a:r>
            <a:r>
              <a:rPr lang="fr-FR" dirty="0">
                <a:effectLst/>
              </a:rPr>
              <a:t> DES BENI </a:t>
            </a:r>
            <a:r>
              <a:rPr lang="fr-FR" dirty="0" err="1">
                <a:effectLst/>
              </a:rPr>
              <a:t>HAMMAD</a:t>
            </a:r>
            <a:r>
              <a:rPr lang="fr-FR"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993" b="8993"/>
          <a:stretch>
            <a:fillRect/>
          </a:stretch>
        </p:blipFill>
        <p:spPr>
          <a:xfrm>
            <a:off x="2374900" y="1800225"/>
            <a:ext cx="9536113" cy="5688013"/>
          </a:xfrm>
        </p:spPr>
      </p:pic>
      <p:sp>
        <p:nvSpPr>
          <p:cNvPr id="4" name="Text Placeholder 3"/>
          <p:cNvSpPr>
            <a:spLocks noGrp="1"/>
          </p:cNvSpPr>
          <p:nvPr>
            <p:ph type="body" sz="half" idx="2"/>
          </p:nvPr>
        </p:nvSpPr>
        <p:spPr>
          <a:xfrm>
            <a:off x="2645332" y="8280996"/>
            <a:ext cx="8996123" cy="1710254"/>
          </a:xfrm>
        </p:spPr>
        <p:txBody>
          <a:bodyPr>
            <a:normAutofit fontScale="92500" lnSpcReduction="20000"/>
          </a:bodyPr>
          <a:lstStyle/>
          <a:p>
            <a:r>
              <a:rPr lang="fr-FR" dirty="0"/>
              <a:t>Dans un site montagneux d’une saisissante </a:t>
            </a:r>
            <a:r>
              <a:rPr lang="fr-FR" dirty="0" err="1"/>
              <a:t>beauté,les</a:t>
            </a:r>
            <a:r>
              <a:rPr lang="fr-FR" dirty="0"/>
              <a:t> ruines de la capitale des premiers émirs </a:t>
            </a:r>
            <a:r>
              <a:rPr lang="fr-FR" dirty="0" err="1"/>
              <a:t>hamadites</a:t>
            </a:r>
            <a:r>
              <a:rPr lang="fr-FR" dirty="0"/>
              <a:t>, fondée en 1007 et démantelée en 1152, nous restituent l’image d’une ville musulmane fortifiée. Sa mosquée, avec sa salle de prière de 13 nefs à 8 travées, est l’une des plus grandes d’Algérie</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56</a:t>
            </a:fld>
            <a:endParaRPr lang="en-US"/>
          </a:p>
        </p:txBody>
      </p:sp>
    </p:spTree>
    <p:extLst>
      <p:ext uri="{BB962C8B-B14F-4D97-AF65-F5344CB8AC3E}">
        <p14:creationId xmlns:p14="http://schemas.microsoft.com/office/powerpoint/2010/main" val="2910435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VALLÉE DU M’ZAB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4591" b="4591"/>
          <a:stretch>
            <a:fillRect/>
          </a:stretch>
        </p:blipFill>
        <p:spPr>
          <a:xfrm>
            <a:off x="2374900" y="1800225"/>
            <a:ext cx="9536113" cy="5688013"/>
          </a:xfrm>
        </p:spPr>
      </p:pic>
      <p:sp>
        <p:nvSpPr>
          <p:cNvPr id="4" name="Text Placeholder 3"/>
          <p:cNvSpPr>
            <a:spLocks noGrp="1"/>
          </p:cNvSpPr>
          <p:nvPr>
            <p:ph type="body" sz="half" idx="2"/>
          </p:nvPr>
        </p:nvSpPr>
        <p:spPr>
          <a:xfrm>
            <a:off x="2645332" y="7992964"/>
            <a:ext cx="8996123" cy="1998286"/>
          </a:xfrm>
        </p:spPr>
        <p:txBody>
          <a:bodyPr>
            <a:normAutofit fontScale="92500" lnSpcReduction="20000"/>
          </a:bodyPr>
          <a:lstStyle/>
          <a:p>
            <a:r>
              <a:rPr lang="fr-FR" dirty="0"/>
              <a:t>Le paysage de la vallée du M’</a:t>
            </a:r>
            <a:r>
              <a:rPr lang="fr-FR" dirty="0" err="1"/>
              <a:t>zab</a:t>
            </a:r>
            <a:r>
              <a:rPr lang="fr-FR" dirty="0"/>
              <a:t>, créé au Xe siècle par les Ibadites autour de leur cinq ksour, ou villages fortifiés, semble être resté intact. Simple, fonctionnelle, et parfaitement adaptée à l’environnement, l’architecture y a été conçue pour la vie en communauté, tout en respectant les structures familiales.</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57</a:t>
            </a:fld>
            <a:endParaRPr lang="en-US"/>
          </a:p>
        </p:txBody>
      </p:sp>
    </p:spTree>
    <p:extLst>
      <p:ext uri="{BB962C8B-B14F-4D97-AF65-F5344CB8AC3E}">
        <p14:creationId xmlns:p14="http://schemas.microsoft.com/office/powerpoint/2010/main" val="274611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TASSILI N’AJJER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4100" b="4100"/>
          <a:stretch>
            <a:fillRect/>
          </a:stretch>
        </p:blipFill>
        <p:spPr>
          <a:xfrm>
            <a:off x="2374900" y="1800225"/>
            <a:ext cx="9536113" cy="6048375"/>
          </a:xfrm>
        </p:spPr>
      </p:pic>
      <p:sp>
        <p:nvSpPr>
          <p:cNvPr id="4" name="Text Placeholder 3"/>
          <p:cNvSpPr>
            <a:spLocks noGrp="1"/>
          </p:cNvSpPr>
          <p:nvPr>
            <p:ph type="body" sz="half" idx="2"/>
          </p:nvPr>
        </p:nvSpPr>
        <p:spPr>
          <a:xfrm>
            <a:off x="2645332" y="8136980"/>
            <a:ext cx="8996123" cy="1854270"/>
          </a:xfrm>
        </p:spPr>
        <p:txBody>
          <a:bodyPr>
            <a:normAutofit fontScale="85000" lnSpcReduction="20000"/>
          </a:bodyPr>
          <a:lstStyle/>
          <a:p>
            <a:r>
              <a:rPr lang="fr-FR" dirty="0"/>
              <a:t>Cet étrange paysage lunaire de grand intérêt géologique abrite l’un des plus importants ensembles d’art rupestre préhistorique du monde. Plus de 15 000 dessins et gravures permettent d’y suivre, depuis 6 000 à 8 000 ans av. J.-C. jusqu’aux premiers siècles de notre ère, les changements du climat, les migrations de la faune et l’évolution de la vie humaine aux confins du Sahara.</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58</a:t>
            </a:fld>
            <a:endParaRPr lang="en-US"/>
          </a:p>
        </p:txBody>
      </p:sp>
    </p:spTree>
    <p:extLst>
      <p:ext uri="{BB962C8B-B14F-4D97-AF65-F5344CB8AC3E}">
        <p14:creationId xmlns:p14="http://schemas.microsoft.com/office/powerpoint/2010/main" val="3723409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0"/>
            <a:ext cx="12961620" cy="9073083"/>
          </a:xfrm>
        </p:spPr>
        <p:txBody>
          <a:bodyPr/>
          <a:lstStyle/>
          <a:p>
            <a:r>
              <a:rPr lang="fr-FR" b="1" dirty="0" smtClean="0">
                <a:effectLst/>
              </a:rPr>
              <a:t/>
            </a:r>
            <a:br>
              <a:rPr lang="fr-FR" b="1" dirty="0" smtClean="0">
                <a:effectLst/>
              </a:rPr>
            </a:br>
            <a:r>
              <a:rPr lang="fr-FR" b="1" dirty="0">
                <a:effectLst/>
              </a:rPr>
              <a:t/>
            </a:r>
            <a:br>
              <a:rPr lang="fr-FR" b="1" dirty="0">
                <a:effectLst/>
              </a:rPr>
            </a:br>
            <a:r>
              <a:rPr lang="fr-FR" b="1" dirty="0" smtClean="0">
                <a:effectLst/>
              </a:rPr>
              <a:t>Thermalisme</a:t>
            </a:r>
            <a:r>
              <a:rPr lang="fr-FR" dirty="0">
                <a:effectLst/>
              </a:rPr>
              <a:t/>
            </a:r>
            <a:br>
              <a:rPr lang="fr-FR" dirty="0">
                <a:effectLst/>
              </a:rPr>
            </a:br>
            <a:r>
              <a:rPr lang="fr-FR" dirty="0">
                <a:effectLst/>
              </a:rPr>
              <a:t> </a:t>
            </a:r>
            <a:br>
              <a:rPr lang="fr-FR" dirty="0">
                <a:effectLst/>
              </a:rPr>
            </a:br>
            <a:r>
              <a:rPr lang="fr-FR" b="1" dirty="0">
                <a:effectLst/>
              </a:rPr>
              <a:t>Les huit stations thermales les plus réputées</a:t>
            </a:r>
            <a:r>
              <a:rPr lang="fr-FR" dirty="0">
                <a:effectLst/>
              </a:rPr>
              <a:t/>
            </a:r>
            <a:br>
              <a:rPr lang="fr-FR" dirty="0">
                <a:effectLst/>
              </a:rPr>
            </a:br>
            <a:endParaRPr lang="fr-FR" dirty="0"/>
          </a:p>
        </p:txBody>
      </p:sp>
      <p:sp>
        <p:nvSpPr>
          <p:cNvPr id="3" name="Date Placeholder 2"/>
          <p:cNvSpPr>
            <a:spLocks noGrp="1"/>
          </p:cNvSpPr>
          <p:nvPr>
            <p:ph type="dt" sz="half" idx="10"/>
          </p:nvPr>
        </p:nvSpPr>
        <p:spPr/>
        <p:txBody>
          <a:bodyPr/>
          <a:lstStyle/>
          <a:p>
            <a:pPr>
              <a:defRPr/>
            </a:pPr>
            <a:fld id="{7BC9A3A2-6172-477B-94D5-413506422EBD}" type="datetime4">
              <a:rPr lang="en-US" smtClean="0"/>
              <a:pPr>
                <a:defRPr/>
              </a:pPr>
              <a:t>April 21, 2017</a:t>
            </a:fld>
            <a:endParaRPr lang="en-US"/>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95817569-1F8C-40D6-9F51-AD5BDAA07EA3}" type="slidenum">
              <a:rPr lang="en-US" smtClean="0"/>
              <a:pPr>
                <a:defRPr/>
              </a:pPr>
              <a:t>59</a:t>
            </a:fld>
            <a:endParaRPr lang="en-US"/>
          </a:p>
        </p:txBody>
      </p:sp>
    </p:spTree>
    <p:extLst>
      <p:ext uri="{BB962C8B-B14F-4D97-AF65-F5344CB8AC3E}">
        <p14:creationId xmlns:p14="http://schemas.microsoft.com/office/powerpoint/2010/main" val="16266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3146" y="7545582"/>
            <a:ext cx="13412434" cy="2607621"/>
          </a:xfrm>
          <a:solidFill>
            <a:srgbClr val="003366"/>
          </a:solidFill>
          <a:ln w="9525">
            <a:solidFill>
              <a:srgbClr val="003366"/>
            </a:solidFill>
            <a:miter lim="800000"/>
            <a:headEnd/>
            <a:tailEnd/>
          </a:ln>
        </p:spPr>
        <p:txBody>
          <a:bodyPr lIns="144004" tIns="72001" rIns="144004" bIns="72001">
            <a:spAutoFit/>
          </a:bodyPr>
          <a:lstStyle/>
          <a:p>
            <a:pPr algn="just" fontAlgn="base">
              <a:spcAft>
                <a:spcPct val="0"/>
              </a:spcAft>
            </a:pPr>
            <a:r>
              <a:rPr lang="fr-FR" sz="4000" b="1" i="1" dirty="0">
                <a:solidFill>
                  <a:schemeClr val="accent3">
                    <a:lumMod val="40000"/>
                    <a:lumOff val="60000"/>
                  </a:schemeClr>
                </a:solidFill>
                <a:latin typeface="Arial" charset="0"/>
                <a:ea typeface="+mn-ea"/>
                <a:cs typeface="Arial" charset="0"/>
              </a:rPr>
              <a:t>A travers l’adoption par le gouvernement </a:t>
            </a:r>
            <a:r>
              <a:rPr lang="fr-FR" sz="4000" b="1" i="1" dirty="0">
                <a:solidFill>
                  <a:schemeClr val="accent3">
                    <a:lumMod val="75000"/>
                  </a:schemeClr>
                </a:solidFill>
                <a:latin typeface="Arial" charset="0"/>
                <a:ea typeface="+mn-ea"/>
                <a:cs typeface="Arial" charset="0"/>
              </a:rPr>
              <a:t>en 2008 </a:t>
            </a:r>
            <a:r>
              <a:rPr lang="fr-FR" sz="4000" b="1" i="1" dirty="0" smtClean="0">
                <a:solidFill>
                  <a:schemeClr val="accent3">
                    <a:lumMod val="75000"/>
                  </a:schemeClr>
                </a:solidFill>
                <a:latin typeface="Arial" charset="0"/>
                <a:ea typeface="+mn-ea"/>
                <a:cs typeface="Arial" charset="0"/>
              </a:rPr>
              <a:t>      </a:t>
            </a:r>
            <a:r>
              <a:rPr lang="fr-FR" sz="4000" b="1" i="1" dirty="0" smtClean="0">
                <a:solidFill>
                  <a:schemeClr val="accent3">
                    <a:lumMod val="40000"/>
                    <a:lumOff val="60000"/>
                  </a:schemeClr>
                </a:solidFill>
                <a:latin typeface="Arial" charset="0"/>
                <a:ea typeface="+mn-ea"/>
                <a:cs typeface="Arial" charset="0"/>
              </a:rPr>
              <a:t>du </a:t>
            </a:r>
            <a:r>
              <a:rPr lang="fr-FR" sz="4000" b="1" i="1" dirty="0">
                <a:solidFill>
                  <a:schemeClr val="accent3">
                    <a:lumMod val="40000"/>
                    <a:lumOff val="60000"/>
                  </a:schemeClr>
                </a:solidFill>
                <a:latin typeface="Arial" charset="0"/>
                <a:ea typeface="+mn-ea"/>
                <a:cs typeface="Arial" charset="0"/>
              </a:rPr>
              <a:t>schéma directeur de l’aménagement touristique </a:t>
            </a:r>
            <a:r>
              <a:rPr lang="fr-FR" sz="4000" b="1" i="1" dirty="0">
                <a:solidFill>
                  <a:schemeClr val="accent3">
                    <a:lumMod val="75000"/>
                  </a:schemeClr>
                </a:solidFill>
                <a:latin typeface="Arial" charset="0"/>
                <a:ea typeface="+mn-ea"/>
                <a:cs typeface="Arial" charset="0"/>
              </a:rPr>
              <a:t>SDAT 2030</a:t>
            </a:r>
            <a:r>
              <a:rPr lang="fr-FR" sz="4000" b="1" i="1" dirty="0">
                <a:solidFill>
                  <a:schemeClr val="accent3">
                    <a:lumMod val="40000"/>
                    <a:lumOff val="60000"/>
                  </a:schemeClr>
                </a:solidFill>
                <a:latin typeface="Arial" charset="0"/>
                <a:ea typeface="+mn-ea"/>
                <a:cs typeface="Arial" charset="0"/>
              </a:rPr>
              <a:t>, qui représente le cadre stratégique de la mise en tourisme en </a:t>
            </a:r>
            <a:r>
              <a:rPr lang="fr-FR" sz="4000" b="1" i="1" dirty="0" smtClean="0">
                <a:solidFill>
                  <a:schemeClr val="accent3">
                    <a:lumMod val="40000"/>
                    <a:lumOff val="60000"/>
                  </a:schemeClr>
                </a:solidFill>
                <a:latin typeface="Arial" charset="0"/>
                <a:ea typeface="+mn-ea"/>
                <a:cs typeface="Arial" charset="0"/>
              </a:rPr>
              <a:t>Algérie. </a:t>
            </a:r>
            <a:endParaRPr lang="fr-FR" sz="4000" b="1" i="1" dirty="0">
              <a:solidFill>
                <a:schemeClr val="accent3">
                  <a:lumMod val="40000"/>
                  <a:lumOff val="60000"/>
                </a:schemeClr>
              </a:solidFill>
              <a:latin typeface="Arial" charset="0"/>
              <a:ea typeface="+mn-ea"/>
              <a:cs typeface="Arial" charset="0"/>
            </a:endParaRPr>
          </a:p>
        </p:txBody>
      </p:sp>
      <p:pic>
        <p:nvPicPr>
          <p:cNvPr id="8199" name="Picture 2" descr="C:\Users\welcome\Desktop\Eldjazaircomn48n05_28-2-2012-09-52-33.gif"/>
          <p:cNvPicPr>
            <a:picLocks noChangeAspect="1" noChangeArrowheads="1"/>
          </p:cNvPicPr>
          <p:nvPr/>
        </p:nvPicPr>
        <p:blipFill>
          <a:blip r:embed="rId3" cstate="print"/>
          <a:srcRect/>
          <a:stretch>
            <a:fillRect/>
          </a:stretch>
        </p:blipFill>
        <p:spPr bwMode="auto">
          <a:xfrm>
            <a:off x="573146" y="1970088"/>
            <a:ext cx="5331610" cy="4952483"/>
          </a:xfrm>
          <a:prstGeom prst="rect">
            <a:avLst/>
          </a:prstGeom>
          <a:noFill/>
          <a:ln w="9525">
            <a:noFill/>
            <a:miter lim="800000"/>
            <a:headEnd/>
            <a:tailEnd/>
          </a:ln>
        </p:spPr>
      </p:pic>
      <p:sp>
        <p:nvSpPr>
          <p:cNvPr id="8200" name="Title 3"/>
          <p:cNvSpPr txBox="1">
            <a:spLocks/>
          </p:cNvSpPr>
          <p:nvPr/>
        </p:nvSpPr>
        <p:spPr bwMode="auto">
          <a:xfrm>
            <a:off x="6252318" y="3101991"/>
            <a:ext cx="8149382" cy="2361400"/>
          </a:xfrm>
          <a:prstGeom prst="rect">
            <a:avLst/>
          </a:prstGeom>
          <a:noFill/>
          <a:ln w="9525">
            <a:noFill/>
            <a:miter lim="800000"/>
            <a:headEnd/>
            <a:tailEnd/>
          </a:ln>
        </p:spPr>
        <p:txBody>
          <a:bodyPr wrap="square" lIns="144004" tIns="72001" rIns="144004" bIns="72001" anchor="ctr">
            <a:spAutoFit/>
          </a:bodyPr>
          <a:lstStyle/>
          <a:p>
            <a:pPr marL="539750" indent="-539750" defTabSz="1439863" rtl="1" eaLnBrk="0" hangingPunct="0">
              <a:buClr>
                <a:srgbClr val="CC0000"/>
              </a:buClr>
              <a:defRPr/>
            </a:pPr>
            <a:r>
              <a:rPr lang="fr-FR" sz="4800" i="1" dirty="0">
                <a:solidFill>
                  <a:srgbClr val="C4670A"/>
                </a:solidFill>
                <a:effectLst>
                  <a:outerShdw blurRad="38100" dist="38100" dir="2700000" algn="tl">
                    <a:srgbClr val="000000"/>
                  </a:outerShdw>
                </a:effectLst>
                <a:latin typeface="Arial" pitchFamily="34" charset="0"/>
                <a:cs typeface="Arial" pitchFamily="34" charset="0"/>
              </a:rPr>
              <a:t>LA VOLONTE POLITIQUE CLAIREMENT </a:t>
            </a:r>
            <a:r>
              <a:rPr lang="fr-FR" sz="4800" i="1" dirty="0" smtClean="0">
                <a:solidFill>
                  <a:srgbClr val="C4670A"/>
                </a:solidFill>
                <a:effectLst>
                  <a:outerShdw blurRad="38100" dist="38100" dir="2700000" algn="tl">
                    <a:srgbClr val="000000"/>
                  </a:outerShdw>
                </a:effectLst>
                <a:latin typeface="Arial" pitchFamily="34" charset="0"/>
                <a:cs typeface="Arial" pitchFamily="34" charset="0"/>
              </a:rPr>
              <a:t> AFFICHEE PAR L'ETAT</a:t>
            </a:r>
            <a:r>
              <a:rPr lang="fr-FR" sz="4000" i="1" dirty="0" smtClean="0">
                <a:solidFill>
                  <a:srgbClr val="C4670A"/>
                </a:solidFill>
                <a:effectLst>
                  <a:outerShdw blurRad="38100" dist="38100" dir="2700000" algn="tl">
                    <a:srgbClr val="000000"/>
                  </a:outerShdw>
                </a:effectLst>
                <a:latin typeface="Arial" pitchFamily="34" charset="0"/>
                <a:cs typeface="Arial" pitchFamily="34" charset="0"/>
              </a:rPr>
              <a:t>,  </a:t>
            </a:r>
            <a:endParaRPr lang="fr-FR" sz="4000" b="1" i="1" dirty="0">
              <a:solidFill>
                <a:srgbClr val="376092"/>
              </a:solidFill>
              <a:latin typeface="Bookman Old Style" pitchFamily="18" charset="0"/>
              <a:cs typeface="Times New Roman" pitchFamily="18" charset="0"/>
            </a:endParaRPr>
          </a:p>
        </p:txBody>
      </p:sp>
      <p:sp>
        <p:nvSpPr>
          <p:cNvPr id="22" name="Rectangle à coins arrondis 21"/>
          <p:cNvSpPr/>
          <p:nvPr/>
        </p:nvSpPr>
        <p:spPr>
          <a:xfrm>
            <a:off x="429130" y="360115"/>
            <a:ext cx="13625008" cy="112347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wrap="square" lIns="144004" tIns="72001" rIns="144004" bIns="72001" anchor="ctr">
            <a:spAutoFit/>
          </a:bodyPr>
          <a:lstStyle/>
          <a:p>
            <a:pPr marL="539750" indent="-539750" algn="ctr" defTabSz="1439863" eaLnBrk="0" hangingPunct="0">
              <a:buClr>
                <a:srgbClr val="CC0000"/>
              </a:buClr>
              <a:defRPr/>
            </a:pPr>
            <a:r>
              <a:rPr lang="fr-FR" sz="4800" b="1" dirty="0" smtClean="0">
                <a:solidFill>
                  <a:srgbClr val="376092"/>
                </a:solidFill>
                <a:latin typeface="Bookman Old Style" pitchFamily="18" charset="0"/>
                <a:cs typeface="Times New Roman" pitchFamily="18" charset="0"/>
              </a:rPr>
              <a:t>Cadre stratégique et volonté politique</a:t>
            </a:r>
            <a:endParaRPr lang="fr-FR" sz="4800" b="1" dirty="0">
              <a:solidFill>
                <a:srgbClr val="376092"/>
              </a:solidFill>
              <a:latin typeface="Bookman Old Style"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Hammam-Boughrara</a:t>
            </a:r>
            <a:r>
              <a:rPr lang="en-US" dirty="0">
                <a:effectLst/>
              </a:rPr>
              <a:t> </a:t>
            </a:r>
            <a:endParaRPr lang="fr-FR" dirty="0"/>
          </a:p>
        </p:txBody>
      </p:sp>
      <p:sp>
        <p:nvSpPr>
          <p:cNvPr id="4" name="Text Placeholder 3"/>
          <p:cNvSpPr>
            <a:spLocks noGrp="1"/>
          </p:cNvSpPr>
          <p:nvPr>
            <p:ph type="body" sz="half" idx="2"/>
          </p:nvPr>
        </p:nvSpPr>
        <p:spPr>
          <a:xfrm>
            <a:off x="2645332" y="8136980"/>
            <a:ext cx="8996123" cy="1854270"/>
          </a:xfrm>
        </p:spPr>
        <p:txBody>
          <a:bodyPr>
            <a:normAutofit fontScale="92500"/>
          </a:bodyPr>
          <a:lstStyle/>
          <a:p>
            <a:pPr>
              <a:spcAft>
                <a:spcPts val="1200"/>
              </a:spcAft>
            </a:pPr>
            <a:r>
              <a:rPr lang="fr-FR" dirty="0"/>
              <a:t>Altitude : 282 m – Nature et thermalité des eaux : sulfatées et bicarbonatées. Sodiques à 45</a:t>
            </a:r>
            <a:r>
              <a:rPr lang="fr-FR" dirty="0" smtClean="0"/>
              <a:t>°.</a:t>
            </a:r>
            <a:r>
              <a:rPr lang="fr-FR" dirty="0" smtClean="0"/>
              <a:t/>
            </a:r>
            <a:br>
              <a:rPr lang="fr-FR" dirty="0" smtClean="0"/>
            </a:br>
            <a:r>
              <a:rPr lang="fr-FR" dirty="0" smtClean="0"/>
              <a:t>Indications thérapeutiques : rhumatologie, dermatologie et gynécologie (stérilité, cas d’excès d’acidité).</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60</a:t>
            </a:fld>
            <a:endParaRPr lang="en-US"/>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1055" r="1055"/>
          <a:stretch>
            <a:fillRect/>
          </a:stretch>
        </p:blipFill>
        <p:spPr>
          <a:xfrm>
            <a:off x="2447925" y="1655763"/>
            <a:ext cx="9536113" cy="6192837"/>
          </a:xfrm>
        </p:spPr>
      </p:pic>
    </p:spTree>
    <p:extLst>
      <p:ext uri="{BB962C8B-B14F-4D97-AF65-F5344CB8AC3E}">
        <p14:creationId xmlns:p14="http://schemas.microsoft.com/office/powerpoint/2010/main" val="1101094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effectLst/>
              </a:rPr>
              <a:t>Hammam-</a:t>
            </a:r>
            <a:r>
              <a:rPr lang="fr-FR" b="1" dirty="0" err="1">
                <a:effectLst/>
              </a:rPr>
              <a:t>Righa</a:t>
            </a:r>
            <a:r>
              <a:rPr lang="fr-FR" b="1"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726" b="8726"/>
          <a:stretch>
            <a:fillRect/>
          </a:stretch>
        </p:blipFill>
        <p:spPr>
          <a:xfrm>
            <a:off x="2374900" y="1800225"/>
            <a:ext cx="9536113" cy="5903913"/>
          </a:xfrm>
        </p:spPr>
      </p:pic>
      <p:sp>
        <p:nvSpPr>
          <p:cNvPr id="4" name="Text Placeholder 3"/>
          <p:cNvSpPr>
            <a:spLocks noGrp="1"/>
          </p:cNvSpPr>
          <p:nvPr>
            <p:ph type="body" sz="half" idx="2"/>
          </p:nvPr>
        </p:nvSpPr>
        <p:spPr>
          <a:xfrm>
            <a:off x="2645332" y="7920956"/>
            <a:ext cx="8996123" cy="2070294"/>
          </a:xfrm>
        </p:spPr>
        <p:txBody>
          <a:bodyPr>
            <a:normAutofit lnSpcReduction="10000"/>
          </a:bodyPr>
          <a:lstStyle/>
          <a:p>
            <a:pPr>
              <a:spcAft>
                <a:spcPts val="600"/>
              </a:spcAft>
            </a:pPr>
            <a:r>
              <a:rPr lang="fr-FR" dirty="0"/>
              <a:t>Altitude : 520 m – Nature et thermalité des eaux : salines, sulfatées, calciques de 39° à 67</a:t>
            </a:r>
            <a:r>
              <a:rPr lang="fr-FR" dirty="0" smtClean="0"/>
              <a:t>°.</a:t>
            </a:r>
            <a:r>
              <a:rPr lang="fr-FR" dirty="0"/>
              <a:t/>
            </a:r>
            <a:br>
              <a:rPr lang="fr-FR" dirty="0"/>
            </a:br>
            <a:r>
              <a:rPr lang="fr-FR" dirty="0"/>
              <a:t>Indications thérapeutiques : arthrites, affections rhumatismales, troubles nerveux, blessures et traumatismes.</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61</a:t>
            </a:fld>
            <a:endParaRPr lang="en-US"/>
          </a:p>
        </p:txBody>
      </p:sp>
    </p:spTree>
    <p:extLst>
      <p:ext uri="{BB962C8B-B14F-4D97-AF65-F5344CB8AC3E}">
        <p14:creationId xmlns:p14="http://schemas.microsoft.com/office/powerpoint/2010/main" val="1244833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Hammam-</a:t>
            </a:r>
            <a:r>
              <a:rPr lang="fr-FR" dirty="0" err="1">
                <a:effectLst/>
              </a:rPr>
              <a:t>Guergour</a:t>
            </a:r>
            <a:r>
              <a:rPr lang="fr-FR"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691" r="691"/>
          <a:stretch>
            <a:fillRect/>
          </a:stretch>
        </p:blipFill>
        <p:spPr>
          <a:xfrm>
            <a:off x="2374900" y="1800225"/>
            <a:ext cx="9536113" cy="5761038"/>
          </a:xfrm>
        </p:spPr>
      </p:pic>
      <p:sp>
        <p:nvSpPr>
          <p:cNvPr id="4" name="Text Placeholder 3"/>
          <p:cNvSpPr>
            <a:spLocks noGrp="1"/>
          </p:cNvSpPr>
          <p:nvPr>
            <p:ph type="body" sz="half" idx="2"/>
          </p:nvPr>
        </p:nvSpPr>
        <p:spPr>
          <a:xfrm>
            <a:off x="2645332" y="7632923"/>
            <a:ext cx="8996123" cy="2358327"/>
          </a:xfrm>
        </p:spPr>
        <p:txBody>
          <a:bodyPr>
            <a:normAutofit lnSpcReduction="10000"/>
          </a:bodyPr>
          <a:lstStyle/>
          <a:p>
            <a:r>
              <a:rPr lang="fr-FR" dirty="0"/>
              <a:t>Altitude : 880 m – Nature et thermalité des eaux : sulfatées, radioactives 43°.</a:t>
            </a:r>
            <a:br>
              <a:rPr lang="fr-FR" dirty="0"/>
            </a:br>
            <a:r>
              <a:rPr lang="fr-FR" dirty="0"/>
              <a:t>Une des sources les plus radioactives au monde.</a:t>
            </a:r>
          </a:p>
          <a:p>
            <a:r>
              <a:rPr lang="fr-FR" dirty="0"/>
              <a:t/>
            </a:r>
            <a:br>
              <a:rPr lang="fr-FR" dirty="0"/>
            </a:br>
            <a:r>
              <a:rPr lang="fr-FR" dirty="0"/>
              <a:t>Indications thérapeutiques : Rhumatisme, dermatoses et maladie de la circulation sanguine.</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62</a:t>
            </a:fld>
            <a:endParaRPr lang="en-US"/>
          </a:p>
        </p:txBody>
      </p:sp>
    </p:spTree>
    <p:extLst>
      <p:ext uri="{BB962C8B-B14F-4D97-AF65-F5344CB8AC3E}">
        <p14:creationId xmlns:p14="http://schemas.microsoft.com/office/powerpoint/2010/main" val="356618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Hammam-</a:t>
            </a:r>
            <a:r>
              <a:rPr lang="fr-FR" dirty="0" err="1">
                <a:effectLst/>
              </a:rPr>
              <a:t>Bouhadjar</a:t>
            </a:r>
            <a:r>
              <a:rPr lang="fr-FR"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4739" b="4739"/>
          <a:stretch>
            <a:fillRect/>
          </a:stretch>
        </p:blipFill>
        <p:spPr>
          <a:xfrm>
            <a:off x="2374900" y="1800225"/>
            <a:ext cx="9536113" cy="6264275"/>
          </a:xfrm>
        </p:spPr>
      </p:pic>
      <p:sp>
        <p:nvSpPr>
          <p:cNvPr id="4" name="Text Placeholder 3"/>
          <p:cNvSpPr>
            <a:spLocks noGrp="1"/>
          </p:cNvSpPr>
          <p:nvPr>
            <p:ph type="body" sz="half" idx="2"/>
          </p:nvPr>
        </p:nvSpPr>
        <p:spPr>
          <a:xfrm>
            <a:off x="2645332" y="8353004"/>
            <a:ext cx="8996123" cy="1638246"/>
          </a:xfrm>
        </p:spPr>
        <p:txBody>
          <a:bodyPr>
            <a:normAutofit lnSpcReduction="10000"/>
          </a:bodyPr>
          <a:lstStyle/>
          <a:p>
            <a:r>
              <a:rPr lang="fr-FR" dirty="0"/>
              <a:t>Altitude : 153 m – Nature et thermalité des eaux : eaux riches en soufre, très sulfureuses et salines, sources alcalines de la variété bicarbonatée, sodique, ferrugineuse. </a:t>
            </a:r>
            <a:r>
              <a:rPr lang="fr-FR" dirty="0" err="1"/>
              <a:t>Gri­ons</a:t>
            </a:r>
            <a:r>
              <a:rPr lang="fr-FR" dirty="0"/>
              <a:t> de 24°, 63° et 72°.</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63</a:t>
            </a:fld>
            <a:endParaRPr lang="en-US"/>
          </a:p>
        </p:txBody>
      </p:sp>
    </p:spTree>
    <p:extLst>
      <p:ext uri="{BB962C8B-B14F-4D97-AF65-F5344CB8AC3E}">
        <p14:creationId xmlns:p14="http://schemas.microsoft.com/office/powerpoint/2010/main" val="556006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Hammam Bou-</a:t>
            </a:r>
            <a:r>
              <a:rPr lang="fr-FR" dirty="0" err="1">
                <a:effectLst/>
              </a:rPr>
              <a:t>Hanifia</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7463" b="7463"/>
          <a:stretch>
            <a:fillRect/>
          </a:stretch>
        </p:blipFill>
        <p:spPr>
          <a:xfrm>
            <a:off x="2374900" y="1800225"/>
            <a:ext cx="9536113" cy="6048375"/>
          </a:xfrm>
        </p:spPr>
      </p:pic>
      <p:sp>
        <p:nvSpPr>
          <p:cNvPr id="4" name="Text Placeholder 3"/>
          <p:cNvSpPr>
            <a:spLocks noGrp="1"/>
          </p:cNvSpPr>
          <p:nvPr>
            <p:ph type="body" sz="half" idx="2"/>
          </p:nvPr>
        </p:nvSpPr>
        <p:spPr>
          <a:xfrm>
            <a:off x="2645332" y="8136980"/>
            <a:ext cx="8996123" cy="1854270"/>
          </a:xfrm>
        </p:spPr>
        <p:txBody>
          <a:bodyPr/>
          <a:lstStyle/>
          <a:p>
            <a:r>
              <a:rPr lang="fr-FR" dirty="0"/>
              <a:t>Altitude : 600 m – Nature et thermalité des eaux : eaux </a:t>
            </a:r>
            <a:r>
              <a:rPr lang="fr-FR" dirty="0" err="1"/>
              <a:t>chloro</a:t>
            </a:r>
            <a:r>
              <a:rPr lang="fr-FR" dirty="0"/>
              <a:t>-bicarbonatées, fortement radioactives, de 40° à 70</a:t>
            </a:r>
            <a:r>
              <a:rPr lang="fr-FR" dirty="0" smtClean="0"/>
              <a:t>°.</a:t>
            </a:r>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64</a:t>
            </a:fld>
            <a:endParaRPr lang="en-US"/>
          </a:p>
        </p:txBody>
      </p:sp>
    </p:spTree>
    <p:extLst>
      <p:ext uri="{BB962C8B-B14F-4D97-AF65-F5344CB8AC3E}">
        <p14:creationId xmlns:p14="http://schemas.microsoft.com/office/powerpoint/2010/main" val="481697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Hammam-</a:t>
            </a:r>
            <a:r>
              <a:rPr lang="fr-FR" dirty="0" err="1">
                <a:effectLst/>
              </a:rPr>
              <a:t>Mélouane</a:t>
            </a:r>
            <a:r>
              <a:rPr lang="fr-FR"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2197" r="2197"/>
          <a:stretch>
            <a:fillRect/>
          </a:stretch>
        </p:blipFill>
        <p:spPr>
          <a:xfrm>
            <a:off x="2374900" y="1800225"/>
            <a:ext cx="9536113" cy="6121400"/>
          </a:xfrm>
        </p:spPr>
      </p:pic>
      <p:sp>
        <p:nvSpPr>
          <p:cNvPr id="4" name="Text Placeholder 3"/>
          <p:cNvSpPr>
            <a:spLocks noGrp="1"/>
          </p:cNvSpPr>
          <p:nvPr>
            <p:ph type="body" sz="half" idx="2"/>
          </p:nvPr>
        </p:nvSpPr>
        <p:spPr>
          <a:xfrm>
            <a:off x="2645332" y="8280996"/>
            <a:ext cx="8996123" cy="1710254"/>
          </a:xfrm>
        </p:spPr>
        <p:txBody>
          <a:bodyPr/>
          <a:lstStyle/>
          <a:p>
            <a:r>
              <a:rPr lang="fr-FR" dirty="0"/>
              <a:t>Altitude : 105 m – Nature et thermalité des eaux : ferrugineuses et chlorurées, sodiques, très peu calcaires, de 29° à 41°.</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65</a:t>
            </a:fld>
            <a:endParaRPr lang="en-US"/>
          </a:p>
        </p:txBody>
      </p:sp>
    </p:spTree>
    <p:extLst>
      <p:ext uri="{BB962C8B-B14F-4D97-AF65-F5344CB8AC3E}">
        <p14:creationId xmlns:p14="http://schemas.microsoft.com/office/powerpoint/2010/main" val="3165515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Hammam-</a:t>
            </a:r>
            <a:r>
              <a:rPr lang="fr-FR" dirty="0" err="1">
                <a:effectLst/>
              </a:rPr>
              <a:t>Meskhoutine</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4677" b="4677"/>
          <a:stretch>
            <a:fillRect/>
          </a:stretch>
        </p:blipFill>
        <p:spPr>
          <a:xfrm>
            <a:off x="2374900" y="1800225"/>
            <a:ext cx="9536113" cy="5688013"/>
          </a:xfrm>
        </p:spPr>
      </p:pic>
      <p:sp>
        <p:nvSpPr>
          <p:cNvPr id="4" name="Text Placeholder 3"/>
          <p:cNvSpPr>
            <a:spLocks noGrp="1"/>
          </p:cNvSpPr>
          <p:nvPr>
            <p:ph type="body" sz="half" idx="2"/>
          </p:nvPr>
        </p:nvSpPr>
        <p:spPr>
          <a:xfrm>
            <a:off x="2645332" y="8064972"/>
            <a:ext cx="8996123" cy="1926278"/>
          </a:xfrm>
        </p:spPr>
        <p:txBody>
          <a:bodyPr/>
          <a:lstStyle/>
          <a:p>
            <a:r>
              <a:rPr lang="fr-FR" dirty="0"/>
              <a:t>Altitude : 546 m – Nature et thermalité des eaux : sources ferrugineuses, carbonatées, calciques de 74° à 98°.</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66</a:t>
            </a:fld>
            <a:endParaRPr lang="en-US"/>
          </a:p>
        </p:txBody>
      </p:sp>
    </p:spTree>
    <p:extLst>
      <p:ext uri="{BB962C8B-B14F-4D97-AF65-F5344CB8AC3E}">
        <p14:creationId xmlns:p14="http://schemas.microsoft.com/office/powerpoint/2010/main" val="1152185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effectLst/>
              </a:rPr>
              <a:t>Hammam-</a:t>
            </a:r>
            <a:r>
              <a:rPr lang="fr-FR" b="1" dirty="0" err="1">
                <a:effectLst/>
              </a:rPr>
              <a:t>Essalihine</a:t>
            </a:r>
            <a:r>
              <a:rPr lang="fr-FR" b="1" dirty="0">
                <a:effectLst/>
              </a:rPr>
              <a:t> </a:t>
            </a:r>
            <a:endParaRPr lang="fr-FR"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355" b="8355"/>
          <a:stretch>
            <a:fillRect/>
          </a:stretch>
        </p:blipFill>
        <p:spPr>
          <a:xfrm>
            <a:off x="2374900" y="1800225"/>
            <a:ext cx="9536113" cy="5976938"/>
          </a:xfrm>
        </p:spPr>
      </p:pic>
      <p:sp>
        <p:nvSpPr>
          <p:cNvPr id="4" name="Text Placeholder 3"/>
          <p:cNvSpPr>
            <a:spLocks noGrp="1"/>
          </p:cNvSpPr>
          <p:nvPr>
            <p:ph type="body" sz="half" idx="2"/>
          </p:nvPr>
        </p:nvSpPr>
        <p:spPr>
          <a:xfrm>
            <a:off x="2645332" y="7992964"/>
            <a:ext cx="8996123" cy="1998286"/>
          </a:xfrm>
        </p:spPr>
        <p:txBody>
          <a:bodyPr>
            <a:normAutofit lnSpcReduction="10000"/>
          </a:bodyPr>
          <a:lstStyle/>
          <a:p>
            <a:r>
              <a:rPr lang="fr-FR" dirty="0"/>
              <a:t>Altitude : 519 m – Nature et thermalité des eaux : eaux chlorurées, sodiques, sulfurées à 46°.</a:t>
            </a:r>
          </a:p>
          <a:p>
            <a:r>
              <a:rPr lang="fr-FR" dirty="0"/>
              <a:t/>
            </a:r>
            <a:br>
              <a:rPr lang="fr-FR" dirty="0"/>
            </a:br>
            <a:r>
              <a:rPr lang="fr-FR" dirty="0"/>
              <a:t>Indications thérapeutiques : rhumatismes, troubles des voies respiratoires, ORL, etc</a:t>
            </a:r>
            <a:r>
              <a:rPr lang="fr-FR" dirty="0" smtClean="0"/>
              <a:t>.</a:t>
            </a:r>
            <a:r>
              <a:rPr lang="fr-FR" dirty="0"/>
              <a:t> </a:t>
            </a:r>
          </a:p>
          <a:p>
            <a:endParaRPr lang="fr-FR" dirty="0"/>
          </a:p>
        </p:txBody>
      </p:sp>
      <p:sp>
        <p:nvSpPr>
          <p:cNvPr id="5" name="Date Placeholder 4"/>
          <p:cNvSpPr>
            <a:spLocks noGrp="1"/>
          </p:cNvSpPr>
          <p:nvPr>
            <p:ph type="dt" sz="half" idx="10"/>
          </p:nvPr>
        </p:nvSpPr>
        <p:spPr/>
        <p:txBody>
          <a:bodyPr/>
          <a:lstStyle/>
          <a:p>
            <a:pPr>
              <a:defRPr/>
            </a:pPr>
            <a:fld id="{3B8A5522-3229-485B-9B96-F014CCB60CD8}" type="datetime4">
              <a:rPr lang="en-US" smtClean="0"/>
              <a:pPr>
                <a:defRPr/>
              </a:pPr>
              <a:t>April 21, 2017</a:t>
            </a:fld>
            <a:endParaRPr lang="en-US"/>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F13D30C-13E5-45DB-BCA9-D4D575CC4F56}" type="slidenum">
              <a:rPr lang="en-US" smtClean="0"/>
              <a:pPr>
                <a:defRPr/>
              </a:pPr>
              <a:t>67</a:t>
            </a:fld>
            <a:endParaRPr lang="en-US"/>
          </a:p>
        </p:txBody>
      </p:sp>
    </p:spTree>
    <p:extLst>
      <p:ext uri="{BB962C8B-B14F-4D97-AF65-F5344CB8AC3E}">
        <p14:creationId xmlns:p14="http://schemas.microsoft.com/office/powerpoint/2010/main" val="1159385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welcome\Desktop\camps de toile\23-camp-toile-itinerant-04.jpg"/>
          <p:cNvPicPr>
            <a:picLocks noChangeAspect="1" noChangeArrowheads="1"/>
          </p:cNvPicPr>
          <p:nvPr/>
        </p:nvPicPr>
        <p:blipFill>
          <a:blip r:embed="rId3" cstate="print"/>
          <a:srcRect/>
          <a:stretch>
            <a:fillRect/>
          </a:stretch>
        </p:blipFill>
        <p:spPr bwMode="auto">
          <a:xfrm>
            <a:off x="1643063" y="1090613"/>
            <a:ext cx="11115675" cy="8718550"/>
          </a:xfrm>
          <a:prstGeom prst="rect">
            <a:avLst/>
          </a:prstGeom>
          <a:noFill/>
          <a:ln w="9525">
            <a:noFill/>
            <a:miter lim="800000"/>
            <a:headEnd/>
            <a:tailEnd/>
          </a:ln>
        </p:spPr>
      </p:pic>
      <p:sp>
        <p:nvSpPr>
          <p:cNvPr id="5" name="ZoneTexte 4"/>
          <p:cNvSpPr txBox="1"/>
          <p:nvPr/>
        </p:nvSpPr>
        <p:spPr>
          <a:xfrm>
            <a:off x="1403653" y="2359765"/>
            <a:ext cx="11681496" cy="3247812"/>
          </a:xfrm>
          <a:prstGeom prst="rect">
            <a:avLst/>
          </a:prstGeom>
          <a:no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lIns="510040" tIns="340027" rIns="510040" bIns="340027"/>
          <a:lstStyle/>
          <a:p>
            <a:pPr algn="ctr">
              <a:lnSpc>
                <a:spcPts val="5675"/>
              </a:lnSpc>
              <a:tabLst>
                <a:tab pos="34925" algn="l"/>
              </a:tabLst>
              <a:defRPr/>
            </a:pPr>
            <a:r>
              <a:rPr lang="ar-DZ" sz="6900" b="1" dirty="0">
                <a:solidFill>
                  <a:srgbClr val="B9CDE5"/>
                </a:solidFill>
                <a:latin typeface="Arial" pitchFamily="34" charset="0"/>
                <a:ea typeface="MS PGothic" pitchFamily="34" charset="-128"/>
                <a:cs typeface="Arial" pitchFamily="34" charset="0"/>
              </a:rPr>
              <a:t>شكرا على كرم الاصغاء و المتابعة</a:t>
            </a:r>
            <a:endParaRPr lang="fr-FR" sz="5700" b="1" dirty="0">
              <a:solidFill>
                <a:srgbClr val="B9CDE5"/>
              </a:solidFill>
              <a:latin typeface="Arial" pitchFamily="34" charset="0"/>
              <a:ea typeface="MS PGothic" pitchFamily="34" charset="-128"/>
              <a:cs typeface="Arial" pitchFamily="34" charset="0"/>
            </a:endParaRPr>
          </a:p>
          <a:p>
            <a:pPr algn="ctr">
              <a:lnSpc>
                <a:spcPts val="5675"/>
              </a:lnSpc>
              <a:tabLst>
                <a:tab pos="34925" algn="l"/>
              </a:tabLst>
              <a:defRPr/>
            </a:pPr>
            <a:r>
              <a:rPr lang="fr-FR" sz="5700" dirty="0">
                <a:solidFill>
                  <a:srgbClr val="B9CDE5"/>
                </a:solidFill>
                <a:latin typeface="Arial" pitchFamily="34" charset="0"/>
                <a:ea typeface="MS PGothic" pitchFamily="34" charset="-128"/>
                <a:cs typeface="Arial" pitchFamily="34" charset="0"/>
              </a:rPr>
              <a:t> Merci pour votre aimable attention</a:t>
            </a: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20242" y="1622577"/>
            <a:ext cx="11001022" cy="112347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a:solidFill>
                  <a:srgbClr val="376092"/>
                </a:solidFill>
                <a:latin typeface="Bookman Old Style" pitchFamily="18" charset="0"/>
                <a:cs typeface="Times New Roman" pitchFamily="18" charset="0"/>
              </a:rPr>
              <a:t>Etat des lieux du secteur </a:t>
            </a:r>
          </a:p>
        </p:txBody>
      </p:sp>
      <p:pic>
        <p:nvPicPr>
          <p:cNvPr id="9221" name="Picture 2" descr="G:\3D\003cf560d0c7b48fe9fe4ee340dc049a_XL.jpg"/>
          <p:cNvPicPr>
            <a:picLocks noChangeAspect="1" noChangeArrowheads="1"/>
          </p:cNvPicPr>
          <p:nvPr/>
        </p:nvPicPr>
        <p:blipFill>
          <a:blip r:embed="rId2" cstate="print"/>
          <a:srcRect/>
          <a:stretch>
            <a:fillRect/>
          </a:stretch>
        </p:blipFill>
        <p:spPr bwMode="auto">
          <a:xfrm>
            <a:off x="1928814" y="3816350"/>
            <a:ext cx="1100137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5124299" y="1688856"/>
            <a:ext cx="4196860" cy="4337990"/>
            <a:chOff x="3322346" y="1946633"/>
            <a:chExt cx="2664320" cy="2782835"/>
          </a:xfrm>
          <a:noFill/>
        </p:grpSpPr>
        <p:pic>
          <p:nvPicPr>
            <p:cNvPr id="17" name="Picture 16"/>
            <p:cNvPicPr>
              <a:picLocks noChangeAspect="1"/>
            </p:cNvPicPr>
            <p:nvPr/>
          </p:nvPicPr>
          <p:blipFill rotWithShape="1">
            <a:blip r:embed="rId4" cstate="print">
              <a:duotone>
                <a:schemeClr val="accent2">
                  <a:shade val="45000"/>
                  <a:satMod val="135000"/>
                </a:schemeClr>
                <a:prstClr val="white"/>
              </a:duotone>
            </a:blip>
            <a:srcRect l="8491" r="8454" b="15570"/>
            <a:stretch/>
          </p:blipFill>
          <p:spPr bwMode="auto">
            <a:xfrm>
              <a:off x="3322346" y="1946633"/>
              <a:ext cx="2664320" cy="2782835"/>
            </a:xfrm>
            <a:prstGeom prst="ellipse">
              <a:avLst/>
            </a:prstGeom>
            <a:solidFill>
              <a:srgbClr val="00B05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bwMode="auto">
            <a:xfrm>
              <a:off x="3552213" y="3182084"/>
              <a:ext cx="2296809" cy="493599"/>
            </a:xfrm>
            <a:prstGeom prst="rect">
              <a:avLst/>
            </a:prstGeom>
            <a:grpFill/>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defRPr/>
              </a:pPr>
              <a:r>
                <a:rPr lang="fr-FR" sz="4400" b="1" dirty="0" smtClean="0">
                  <a:solidFill>
                    <a:schemeClr val="accent3">
                      <a:lumMod val="60000"/>
                      <a:lumOff val="40000"/>
                    </a:schemeClr>
                  </a:solidFill>
                  <a:effectLst>
                    <a:outerShdw blurRad="38100" dist="38100" dir="2700000" algn="tl">
                      <a:srgbClr val="C0C0C0"/>
                    </a:outerShdw>
                  </a:effectLst>
                  <a:latin typeface="Arial" pitchFamily="34" charset="0"/>
                </a:rPr>
                <a:t>TOURISME</a:t>
              </a:r>
              <a:endParaRPr lang="fr-FR" sz="4400" b="1" dirty="0">
                <a:solidFill>
                  <a:schemeClr val="bg1"/>
                </a:solidFill>
                <a:effectLst>
                  <a:outerShdw blurRad="38100" dist="38100" dir="2700000" algn="tl">
                    <a:srgbClr val="C0C0C0"/>
                  </a:outerShdw>
                </a:effectLst>
                <a:latin typeface="Arial" pitchFamily="34" charset="0"/>
              </a:endParaRPr>
            </a:p>
          </p:txBody>
        </p:sp>
      </p:grpSp>
      <p:grpSp>
        <p:nvGrpSpPr>
          <p:cNvPr id="10243" name="Groupe 22"/>
          <p:cNvGrpSpPr>
            <a:grpSpLocks/>
          </p:cNvGrpSpPr>
          <p:nvPr/>
        </p:nvGrpSpPr>
        <p:grpSpPr bwMode="auto">
          <a:xfrm>
            <a:off x="-9525" y="0"/>
            <a:ext cx="14403388" cy="10844213"/>
            <a:chOff x="-2127" y="-27384"/>
            <a:chExt cx="9146128" cy="6885384"/>
          </a:xfrm>
        </p:grpSpPr>
        <p:sp>
          <p:nvSpPr>
            <p:cNvPr id="24" name="Rectangle 23"/>
            <p:cNvSpPr/>
            <p:nvPr/>
          </p:nvSpPr>
          <p:spPr>
            <a:xfrm>
              <a:off x="-2127" y="-27384"/>
              <a:ext cx="9144112" cy="1044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38275">
                <a:defRPr/>
              </a:pPr>
              <a:endParaRPr lang="fr-FR" sz="5700" b="1">
                <a:solidFill>
                  <a:srgbClr val="FFFFFF"/>
                </a:solidFill>
                <a:cs typeface="Arial" pitchFamily="34" charset="0"/>
              </a:endParaRPr>
            </a:p>
          </p:txBody>
        </p:sp>
        <p:sp>
          <p:nvSpPr>
            <p:cNvPr id="25" name="Rectangle 24"/>
            <p:cNvSpPr/>
            <p:nvPr/>
          </p:nvSpPr>
          <p:spPr>
            <a:xfrm>
              <a:off x="-111" y="6355027"/>
              <a:ext cx="9144112" cy="502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MS PGothic" pitchFamily="34" charset="-128"/>
                <a:cs typeface="Arial" pitchFamily="34" charset="0"/>
              </a:endParaRPr>
            </a:p>
          </p:txBody>
        </p:sp>
      </p:grpSp>
      <p:sp>
        <p:nvSpPr>
          <p:cNvPr id="13" name="Text Box 2"/>
          <p:cNvSpPr txBox="1">
            <a:spLocks noChangeArrowheads="1"/>
          </p:cNvSpPr>
          <p:nvPr/>
        </p:nvSpPr>
        <p:spPr bwMode="auto">
          <a:xfrm>
            <a:off x="222074" y="2381399"/>
            <a:ext cx="4896899" cy="1075060"/>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4000" b="1" dirty="0">
                <a:solidFill>
                  <a:srgbClr val="376092"/>
                </a:solidFill>
                <a:latin typeface="Bookman Old Style" pitchFamily="18" charset="0"/>
                <a:cs typeface="Arial" pitchFamily="34" charset="0"/>
              </a:rPr>
              <a:t>L’investissement</a:t>
            </a:r>
            <a:r>
              <a:rPr lang="fr-FR" sz="4400" b="1" dirty="0">
                <a:solidFill>
                  <a:srgbClr val="376092"/>
                </a:solidFill>
                <a:latin typeface="Bookman Old Style" pitchFamily="18" charset="0"/>
                <a:cs typeface="Arial" pitchFamily="34" charset="0"/>
              </a:rPr>
              <a:t> </a:t>
            </a:r>
          </a:p>
        </p:txBody>
      </p:sp>
      <p:sp>
        <p:nvSpPr>
          <p:cNvPr id="14" name="Text Box 4"/>
          <p:cNvSpPr txBox="1">
            <a:spLocks noChangeArrowheads="1"/>
          </p:cNvSpPr>
          <p:nvPr/>
        </p:nvSpPr>
        <p:spPr bwMode="auto">
          <a:xfrm>
            <a:off x="3819151" y="8862714"/>
            <a:ext cx="5734209" cy="1189336"/>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r>
              <a:rPr lang="fr-FR" sz="4000" b="1" dirty="0" smtClean="0">
                <a:solidFill>
                  <a:srgbClr val="376092"/>
                </a:solidFill>
                <a:latin typeface="Bookman Old Style" pitchFamily="18" charset="0"/>
                <a:cs typeface="Arial" pitchFamily="34" charset="0"/>
                <a:sym typeface="Wingdings" pitchFamily="2" charset="2"/>
              </a:rPr>
              <a:t>La </a:t>
            </a:r>
            <a:r>
              <a:rPr lang="fr-FR" sz="4400" b="1" dirty="0" smtClean="0">
                <a:solidFill>
                  <a:srgbClr val="376092"/>
                </a:solidFill>
                <a:latin typeface="Bookman Old Style" pitchFamily="18" charset="0"/>
                <a:cs typeface="Arial" pitchFamily="34" charset="0"/>
              </a:rPr>
              <a:t>composante humaine</a:t>
            </a:r>
            <a:endParaRPr lang="fr-FR" sz="4400" b="1" dirty="0">
              <a:solidFill>
                <a:srgbClr val="376092"/>
              </a:solidFill>
              <a:latin typeface="Bookman Old Style" pitchFamily="18" charset="0"/>
              <a:cs typeface="Arial" pitchFamily="34" charset="0"/>
            </a:endParaRPr>
          </a:p>
        </p:txBody>
      </p:sp>
      <p:sp>
        <p:nvSpPr>
          <p:cNvPr id="15" name="Text Box 5"/>
          <p:cNvSpPr txBox="1">
            <a:spLocks noChangeArrowheads="1"/>
          </p:cNvSpPr>
          <p:nvPr/>
        </p:nvSpPr>
        <p:spPr bwMode="auto">
          <a:xfrm>
            <a:off x="9866850" y="7433727"/>
            <a:ext cx="4282544" cy="2027630"/>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4000" b="1" dirty="0">
                <a:solidFill>
                  <a:srgbClr val="376092"/>
                </a:solidFill>
                <a:latin typeface="Bookman Old Style" pitchFamily="18" charset="0"/>
                <a:cs typeface="Arial" pitchFamily="34" charset="0"/>
                <a:sym typeface="Wingdings" pitchFamily="2" charset="2"/>
              </a:rPr>
              <a:t>Le portefeuille hôtelier existant </a:t>
            </a:r>
            <a:endParaRPr lang="fr-FR" sz="4000" b="1" dirty="0">
              <a:solidFill>
                <a:srgbClr val="376092"/>
              </a:solidFill>
              <a:latin typeface="Bookman Old Style" pitchFamily="18" charset="0"/>
              <a:cs typeface="Arial" pitchFamily="34" charset="0"/>
            </a:endParaRPr>
          </a:p>
        </p:txBody>
      </p:sp>
      <p:sp>
        <p:nvSpPr>
          <p:cNvPr id="16" name="Text Box 9"/>
          <p:cNvSpPr txBox="1">
            <a:spLocks noChangeArrowheads="1"/>
          </p:cNvSpPr>
          <p:nvPr/>
        </p:nvSpPr>
        <p:spPr bwMode="auto">
          <a:xfrm>
            <a:off x="10783494" y="4956884"/>
            <a:ext cx="3365899" cy="1615277"/>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4000" b="1" dirty="0">
                <a:solidFill>
                  <a:srgbClr val="376092"/>
                </a:solidFill>
                <a:latin typeface="Bookman Old Style" pitchFamily="18" charset="0"/>
                <a:cs typeface="Arial" pitchFamily="34" charset="0"/>
              </a:rPr>
              <a:t>Flux touristique</a:t>
            </a:r>
          </a:p>
        </p:txBody>
      </p:sp>
      <p:sp>
        <p:nvSpPr>
          <p:cNvPr id="10256" name="WordArt 13"/>
          <p:cNvSpPr>
            <a:spLocks noChangeArrowheads="1" noChangeShapeType="1" noTextEdit="1"/>
          </p:cNvSpPr>
          <p:nvPr/>
        </p:nvSpPr>
        <p:spPr bwMode="auto">
          <a:xfrm>
            <a:off x="13557250" y="6754813"/>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Bookman Old Style"/>
              </a:rPr>
              <a:t>3</a:t>
            </a:r>
          </a:p>
        </p:txBody>
      </p:sp>
      <p:sp>
        <p:nvSpPr>
          <p:cNvPr id="10257" name="WordArt 16"/>
          <p:cNvSpPr>
            <a:spLocks noChangeArrowheads="1" noChangeShapeType="1" noTextEdit="1"/>
          </p:cNvSpPr>
          <p:nvPr/>
        </p:nvSpPr>
        <p:spPr bwMode="auto">
          <a:xfrm>
            <a:off x="4800600" y="8107363"/>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Bookman Old Style"/>
              </a:rPr>
              <a:t>4</a:t>
            </a:r>
          </a:p>
        </p:txBody>
      </p:sp>
      <p:sp>
        <p:nvSpPr>
          <p:cNvPr id="26" name="Text Box 17"/>
          <p:cNvSpPr txBox="1">
            <a:spLocks noChangeArrowheads="1"/>
          </p:cNvSpPr>
          <p:nvPr/>
        </p:nvSpPr>
        <p:spPr bwMode="auto">
          <a:xfrm>
            <a:off x="392522" y="6787320"/>
            <a:ext cx="4345628" cy="1009571"/>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defRPr/>
            </a:pPr>
            <a:r>
              <a:rPr lang="fr-FR" sz="4000" b="1" dirty="0">
                <a:solidFill>
                  <a:srgbClr val="376092"/>
                </a:solidFill>
                <a:latin typeface="Bookman Old Style" pitchFamily="18" charset="0"/>
                <a:cs typeface="Arial" pitchFamily="34" charset="0"/>
                <a:sym typeface="Wingdings" pitchFamily="2" charset="2"/>
              </a:rPr>
              <a:t>Situation économique</a:t>
            </a:r>
            <a:endParaRPr lang="fr-FR" sz="4000" b="1" dirty="0">
              <a:solidFill>
                <a:srgbClr val="376092"/>
              </a:solidFill>
              <a:latin typeface="Bookman Old Style" pitchFamily="18" charset="0"/>
              <a:cs typeface="Arial" pitchFamily="34" charset="0"/>
            </a:endParaRPr>
          </a:p>
        </p:txBody>
      </p:sp>
      <p:grpSp>
        <p:nvGrpSpPr>
          <p:cNvPr id="10261" name="Group 20"/>
          <p:cNvGrpSpPr>
            <a:grpSpLocks/>
          </p:cNvGrpSpPr>
          <p:nvPr/>
        </p:nvGrpSpPr>
        <p:grpSpPr bwMode="auto">
          <a:xfrm rot="2482494">
            <a:off x="4797425" y="5443538"/>
            <a:ext cx="695325" cy="2522537"/>
            <a:chOff x="1901" y="1804"/>
            <a:chExt cx="308" cy="691"/>
          </a:xfrm>
        </p:grpSpPr>
        <p:sp>
          <p:nvSpPr>
            <p:cNvPr id="10294" name="AutoShape 21"/>
            <p:cNvSpPr>
              <a:spLocks noChangeArrowheads="1"/>
            </p:cNvSpPr>
            <p:nvPr/>
          </p:nvSpPr>
          <p:spPr bwMode="auto">
            <a:xfrm rot="5231506">
              <a:off x="1896" y="1888"/>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95"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0262" name="Group 20"/>
          <p:cNvGrpSpPr>
            <a:grpSpLocks/>
          </p:cNvGrpSpPr>
          <p:nvPr/>
        </p:nvGrpSpPr>
        <p:grpSpPr bwMode="auto">
          <a:xfrm rot="17651400">
            <a:off x="9723762" y="4213780"/>
            <a:ext cx="695325" cy="1874838"/>
            <a:chOff x="1905" y="1796"/>
            <a:chExt cx="308" cy="699"/>
          </a:xfrm>
        </p:grpSpPr>
        <p:sp>
          <p:nvSpPr>
            <p:cNvPr id="10292" name="AutoShape 21"/>
            <p:cNvSpPr>
              <a:spLocks noChangeArrowheads="1"/>
            </p:cNvSpPr>
            <p:nvPr/>
          </p:nvSpPr>
          <p:spPr bwMode="auto">
            <a:xfrm rot="5400000">
              <a:off x="1898"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93"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0263" name="Group 20"/>
          <p:cNvGrpSpPr>
            <a:grpSpLocks/>
          </p:cNvGrpSpPr>
          <p:nvPr/>
        </p:nvGrpSpPr>
        <p:grpSpPr bwMode="auto">
          <a:xfrm rot="6062451">
            <a:off x="3802913" y="2700324"/>
            <a:ext cx="695325" cy="1828800"/>
            <a:chOff x="1905" y="1796"/>
            <a:chExt cx="308" cy="699"/>
          </a:xfrm>
        </p:grpSpPr>
        <p:sp>
          <p:nvSpPr>
            <p:cNvPr id="10290" name="AutoShape 21"/>
            <p:cNvSpPr>
              <a:spLocks noChangeArrowheads="1"/>
            </p:cNvSpPr>
            <p:nvPr/>
          </p:nvSpPr>
          <p:spPr bwMode="auto">
            <a:xfrm rot="5400000">
              <a:off x="1894" y="1887"/>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91" name="Freeform 22"/>
            <p:cNvSpPr>
              <a:spLocks/>
            </p:cNvSpPr>
            <p:nvPr/>
          </p:nvSpPr>
          <p:spPr bwMode="auto">
            <a:xfrm>
              <a:off x="1900"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10264" name="WordArt 16"/>
          <p:cNvSpPr>
            <a:spLocks noChangeArrowheads="1" noChangeShapeType="1" noTextEdit="1"/>
          </p:cNvSpPr>
          <p:nvPr/>
        </p:nvSpPr>
        <p:spPr bwMode="auto">
          <a:xfrm>
            <a:off x="13544550" y="1979613"/>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1</a:t>
            </a:r>
          </a:p>
        </p:txBody>
      </p:sp>
      <p:sp>
        <p:nvSpPr>
          <p:cNvPr id="10265" name="WordArt 16"/>
          <p:cNvSpPr>
            <a:spLocks noChangeArrowheads="1" noChangeShapeType="1" noTextEdit="1"/>
          </p:cNvSpPr>
          <p:nvPr/>
        </p:nvSpPr>
        <p:spPr bwMode="auto">
          <a:xfrm>
            <a:off x="13544550" y="4257675"/>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2</a:t>
            </a:r>
          </a:p>
        </p:txBody>
      </p:sp>
      <p:sp>
        <p:nvSpPr>
          <p:cNvPr id="10266" name="WordArt 16"/>
          <p:cNvSpPr>
            <a:spLocks noChangeArrowheads="1" noChangeShapeType="1" noTextEdit="1"/>
          </p:cNvSpPr>
          <p:nvPr/>
        </p:nvSpPr>
        <p:spPr bwMode="auto">
          <a:xfrm>
            <a:off x="420688" y="6075363"/>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5</a:t>
            </a:r>
          </a:p>
        </p:txBody>
      </p:sp>
      <p:sp>
        <p:nvSpPr>
          <p:cNvPr id="45" name="Text Box 2"/>
          <p:cNvSpPr txBox="1">
            <a:spLocks noChangeArrowheads="1"/>
          </p:cNvSpPr>
          <p:nvPr/>
        </p:nvSpPr>
        <p:spPr bwMode="auto">
          <a:xfrm>
            <a:off x="392522" y="4754269"/>
            <a:ext cx="3426630" cy="1027270"/>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4000" b="1" dirty="0">
                <a:solidFill>
                  <a:srgbClr val="376092"/>
                </a:solidFill>
                <a:latin typeface="Bookman Old Style" pitchFamily="18" charset="0"/>
                <a:cs typeface="Arial" pitchFamily="34" charset="0"/>
              </a:rPr>
              <a:t>Le foncier touristique</a:t>
            </a:r>
          </a:p>
        </p:txBody>
      </p:sp>
      <p:grpSp>
        <p:nvGrpSpPr>
          <p:cNvPr id="10270" name="Group 20"/>
          <p:cNvGrpSpPr>
            <a:grpSpLocks/>
          </p:cNvGrpSpPr>
          <p:nvPr/>
        </p:nvGrpSpPr>
        <p:grpSpPr bwMode="auto">
          <a:xfrm rot="-2454454">
            <a:off x="9185275" y="5230813"/>
            <a:ext cx="695325" cy="2657475"/>
            <a:chOff x="1905" y="1796"/>
            <a:chExt cx="308" cy="699"/>
          </a:xfrm>
        </p:grpSpPr>
        <p:sp>
          <p:nvSpPr>
            <p:cNvPr id="10288" name="AutoShape 21"/>
            <p:cNvSpPr>
              <a:spLocks noChangeArrowheads="1"/>
            </p:cNvSpPr>
            <p:nvPr/>
          </p:nvSpPr>
          <p:spPr bwMode="auto">
            <a:xfrm rot="5400000">
              <a:off x="1899" y="1885"/>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89"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grpSp>
        <p:nvGrpSpPr>
          <p:cNvPr id="10271" name="Group 20"/>
          <p:cNvGrpSpPr>
            <a:grpSpLocks/>
          </p:cNvGrpSpPr>
          <p:nvPr/>
        </p:nvGrpSpPr>
        <p:grpSpPr bwMode="auto">
          <a:xfrm rot="3815265">
            <a:off x="4011612" y="4279901"/>
            <a:ext cx="695325" cy="1866900"/>
            <a:chOff x="1905" y="1796"/>
            <a:chExt cx="308" cy="699"/>
          </a:xfrm>
        </p:grpSpPr>
        <p:sp>
          <p:nvSpPr>
            <p:cNvPr id="10286" name="AutoShape 21"/>
            <p:cNvSpPr>
              <a:spLocks noChangeArrowheads="1"/>
            </p:cNvSpPr>
            <p:nvPr/>
          </p:nvSpPr>
          <p:spPr bwMode="auto">
            <a:xfrm rot="5400000">
              <a:off x="1894" y="1888"/>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87" name="Freeform 22"/>
            <p:cNvSpPr>
              <a:spLocks/>
            </p:cNvSpPr>
            <p:nvPr/>
          </p:nvSpPr>
          <p:spPr bwMode="auto">
            <a:xfrm>
              <a:off x="1898"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10272" name="WordArt 16"/>
          <p:cNvSpPr>
            <a:spLocks noChangeArrowheads="1" noChangeShapeType="1" noTextEdit="1"/>
          </p:cNvSpPr>
          <p:nvPr/>
        </p:nvSpPr>
        <p:spPr bwMode="auto">
          <a:xfrm>
            <a:off x="420688" y="4062413"/>
            <a:ext cx="530225" cy="679450"/>
          </a:xfrm>
          <a:prstGeom prst="rect">
            <a:avLst/>
          </a:prstGeom>
        </p:spPr>
        <p:txBody>
          <a:bodyPr wrap="none" fromWordArt="1">
            <a:prstTxWarp prst="textPlain">
              <a:avLst>
                <a:gd name="adj" fmla="val 50000"/>
              </a:avLst>
            </a:prstTxWarp>
          </a:bodyPr>
          <a:lstStyle/>
          <a:p>
            <a:pPr algn="ctr"/>
            <a:r>
              <a:rPr lang="fr-FR" sz="5000" b="1" kern="10">
                <a:ln w="9525">
                  <a:noFill/>
                  <a:round/>
                  <a:headEnd/>
                  <a:tailEnd/>
                </a:ln>
                <a:solidFill>
                  <a:srgbClr val="005C2A"/>
                </a:solidFill>
                <a:effectLst>
                  <a:outerShdw dist="45791" dir="2021404" algn="ctr" rotWithShape="0">
                    <a:srgbClr val="B2B2B2">
                      <a:alpha val="79999"/>
                    </a:srgbClr>
                  </a:outerShdw>
                </a:effectLst>
                <a:latin typeface="Arial"/>
                <a:cs typeface="Arial"/>
              </a:rPr>
              <a:t>6</a:t>
            </a:r>
          </a:p>
        </p:txBody>
      </p:sp>
      <p:grpSp>
        <p:nvGrpSpPr>
          <p:cNvPr id="10273" name="Group 20"/>
          <p:cNvGrpSpPr>
            <a:grpSpLocks/>
          </p:cNvGrpSpPr>
          <p:nvPr/>
        </p:nvGrpSpPr>
        <p:grpSpPr bwMode="auto">
          <a:xfrm>
            <a:off x="6837363" y="6154738"/>
            <a:ext cx="695325" cy="2708275"/>
            <a:chOff x="1905" y="1796"/>
            <a:chExt cx="308" cy="699"/>
          </a:xfrm>
        </p:grpSpPr>
        <p:sp>
          <p:nvSpPr>
            <p:cNvPr id="10284" name="AutoShape 21"/>
            <p:cNvSpPr>
              <a:spLocks noChangeArrowheads="1"/>
            </p:cNvSpPr>
            <p:nvPr/>
          </p:nvSpPr>
          <p:spPr bwMode="auto">
            <a:xfrm rot="5400000">
              <a:off x="1899" y="1887"/>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85"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62" name="Text Box 9"/>
          <p:cNvSpPr txBox="1">
            <a:spLocks noChangeArrowheads="1"/>
          </p:cNvSpPr>
          <p:nvPr/>
        </p:nvSpPr>
        <p:spPr bwMode="auto">
          <a:xfrm>
            <a:off x="10783494" y="2659425"/>
            <a:ext cx="3365899" cy="1049002"/>
          </a:xfrm>
          <a:prstGeom prst="rect">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spcAft>
                <a:spcPts val="1000"/>
              </a:spcAft>
              <a:buFont typeface="Arial" pitchFamily="34" charset="0"/>
              <a:buNone/>
              <a:defRPr/>
            </a:pPr>
            <a:r>
              <a:rPr lang="fr-FR" sz="3600" b="1" dirty="0">
                <a:solidFill>
                  <a:srgbClr val="376092"/>
                </a:solidFill>
                <a:latin typeface="Bookman Old Style" pitchFamily="18" charset="0"/>
                <a:cs typeface="Arial" pitchFamily="34" charset="0"/>
              </a:rPr>
              <a:t>Destination touristique</a:t>
            </a:r>
          </a:p>
        </p:txBody>
      </p:sp>
      <p:sp>
        <p:nvSpPr>
          <p:cNvPr id="10277" name="WordArt 16"/>
          <p:cNvSpPr>
            <a:spLocks noChangeArrowheads="1" noChangeShapeType="1" noTextEdit="1"/>
          </p:cNvSpPr>
          <p:nvPr/>
        </p:nvSpPr>
        <p:spPr bwMode="auto">
          <a:xfrm>
            <a:off x="157567" y="1590505"/>
            <a:ext cx="530225" cy="679450"/>
          </a:xfrm>
          <a:prstGeom prst="rect">
            <a:avLst/>
          </a:prstGeom>
        </p:spPr>
        <p:txBody>
          <a:bodyPr wrap="none" fromWordArt="1">
            <a:prstTxWarp prst="textPlain">
              <a:avLst>
                <a:gd name="adj" fmla="val 50000"/>
              </a:avLst>
            </a:prstTxWarp>
          </a:bodyPr>
          <a:lstStyle/>
          <a:p>
            <a:pPr algn="ctr"/>
            <a:r>
              <a:rPr lang="fr-FR" sz="5000" b="1" kern="10" dirty="0">
                <a:ln w="9525">
                  <a:noFill/>
                  <a:round/>
                  <a:headEnd/>
                  <a:tailEnd/>
                </a:ln>
                <a:solidFill>
                  <a:srgbClr val="005C2A"/>
                </a:solidFill>
                <a:effectLst>
                  <a:outerShdw dist="45791" dir="2021404" algn="ctr" rotWithShape="0">
                    <a:srgbClr val="B2B2B2">
                      <a:alpha val="79999"/>
                    </a:srgbClr>
                  </a:outerShdw>
                </a:effectLst>
                <a:latin typeface="Arial"/>
                <a:cs typeface="Arial"/>
              </a:rPr>
              <a:t>7</a:t>
            </a:r>
          </a:p>
        </p:txBody>
      </p:sp>
      <p:grpSp>
        <p:nvGrpSpPr>
          <p:cNvPr id="10278" name="Group 20"/>
          <p:cNvGrpSpPr>
            <a:grpSpLocks/>
          </p:cNvGrpSpPr>
          <p:nvPr/>
        </p:nvGrpSpPr>
        <p:grpSpPr bwMode="auto">
          <a:xfrm rot="-5981713">
            <a:off x="9886950" y="2710136"/>
            <a:ext cx="695325" cy="1800225"/>
            <a:chOff x="1905" y="1796"/>
            <a:chExt cx="308" cy="699"/>
          </a:xfrm>
        </p:grpSpPr>
        <p:sp>
          <p:nvSpPr>
            <p:cNvPr id="10282" name="AutoShape 21"/>
            <p:cNvSpPr>
              <a:spLocks noChangeArrowheads="1"/>
            </p:cNvSpPr>
            <p:nvPr/>
          </p:nvSpPr>
          <p:spPr bwMode="auto">
            <a:xfrm rot="5400000">
              <a:off x="1903"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0283" name="Freeform 22"/>
            <p:cNvSpPr>
              <a:spLocks/>
            </p:cNvSpPr>
            <p:nvPr/>
          </p:nvSpPr>
          <p:spPr bwMode="auto">
            <a:xfrm>
              <a:off x="1901" y="2023"/>
              <a:ext cx="308" cy="472"/>
            </a:xfrm>
            <a:custGeom>
              <a:avLst/>
              <a:gdLst>
                <a:gd name="T0" fmla="*/ 308 w 308"/>
                <a:gd name="T1" fmla="*/ 4 h 472"/>
                <a:gd name="T2" fmla="*/ 298 w 308"/>
                <a:gd name="T3" fmla="*/ 38 h 472"/>
                <a:gd name="T4" fmla="*/ 160 w 308"/>
                <a:gd name="T5" fmla="*/ 472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47" name="Rectangle à coins arrondis 46"/>
          <p:cNvSpPr/>
          <p:nvPr/>
        </p:nvSpPr>
        <p:spPr>
          <a:xfrm>
            <a:off x="290518" y="143252"/>
            <a:ext cx="13858875" cy="1045249"/>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400" b="1" dirty="0">
                <a:solidFill>
                  <a:srgbClr val="376092"/>
                </a:solidFill>
                <a:latin typeface="Bookman Old Style" pitchFamily="18" charset="0"/>
                <a:cs typeface="Times New Roman" pitchFamily="18" charset="0"/>
              </a:rPr>
              <a:t>Situation actuelle du tourisme en Algérie</a:t>
            </a:r>
          </a:p>
        </p:txBody>
      </p:sp>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576165" y="172746"/>
            <a:ext cx="13429857" cy="1123473"/>
          </a:xfrm>
          <a:prstGeom prst="roundRect">
            <a:avLst>
              <a:gd name="adj" fmla="val 37430"/>
            </a:avLst>
          </a:prstGeom>
          <a:gradFill rotWithShape="1">
            <a:gsLst>
              <a:gs pos="0">
                <a:srgbClr val="FFCC99">
                  <a:alpha val="57001"/>
                </a:srgbClr>
              </a:gs>
              <a:gs pos="50000">
                <a:schemeClr val="bg1"/>
              </a:gs>
              <a:gs pos="100000">
                <a:srgbClr val="FFCC99">
                  <a:alpha val="57001"/>
                </a:srgbClr>
              </a:gs>
            </a:gsLst>
            <a:lin ang="5400000" scaled="1"/>
          </a:gradFill>
          <a:ln w="31750" algn="ctr">
            <a:solidFill>
              <a:srgbClr val="003366"/>
            </a:solidFill>
            <a:miter lim="800000"/>
            <a:headEnd/>
            <a:tailEnd/>
          </a:ln>
        </p:spPr>
        <p:txBody>
          <a:bodyPr lIns="144004" tIns="72001" rIns="144004" bIns="72001" anchor="ctr">
            <a:spAutoFit/>
          </a:bodyPr>
          <a:lstStyle/>
          <a:p>
            <a:pPr marL="539750" indent="-539750" algn="ctr" defTabSz="1439863" eaLnBrk="0" hangingPunct="0">
              <a:buClr>
                <a:srgbClr val="CC0000"/>
              </a:buClr>
              <a:defRPr/>
            </a:pPr>
            <a:r>
              <a:rPr lang="fr-FR" sz="4800" b="1" dirty="0">
                <a:solidFill>
                  <a:schemeClr val="accent3">
                    <a:lumMod val="75000"/>
                  </a:schemeClr>
                </a:solidFill>
                <a:latin typeface="Bookman Old Style" pitchFamily="18" charset="0"/>
                <a:cs typeface="Times New Roman" pitchFamily="18" charset="0"/>
              </a:rPr>
              <a:t>1- </a:t>
            </a:r>
            <a:r>
              <a:rPr lang="fr-FR" sz="4800" b="1" dirty="0">
                <a:solidFill>
                  <a:schemeClr val="accent1">
                    <a:lumMod val="75000"/>
                  </a:schemeClr>
                </a:solidFill>
                <a:latin typeface="Bookman Old Style" pitchFamily="18" charset="0"/>
                <a:cs typeface="Times New Roman" pitchFamily="18" charset="0"/>
              </a:rPr>
              <a:t>L</a:t>
            </a:r>
            <a:r>
              <a:rPr lang="fr-FR" sz="4800" b="1" dirty="0" smtClean="0">
                <a:solidFill>
                  <a:schemeClr val="accent1">
                    <a:lumMod val="75000"/>
                  </a:schemeClr>
                </a:solidFill>
                <a:latin typeface="Bookman Old Style" pitchFamily="18" charset="0"/>
                <a:cs typeface="Times New Roman" pitchFamily="18" charset="0"/>
              </a:rPr>
              <a:t>a </a:t>
            </a:r>
            <a:r>
              <a:rPr lang="fr-FR" sz="4800" b="1" dirty="0">
                <a:solidFill>
                  <a:schemeClr val="accent1">
                    <a:lumMod val="75000"/>
                  </a:schemeClr>
                </a:solidFill>
                <a:latin typeface="Bookman Old Style" pitchFamily="18" charset="0"/>
                <a:cs typeface="Times New Roman" pitchFamily="18" charset="0"/>
              </a:rPr>
              <a:t>destination </a:t>
            </a:r>
            <a:r>
              <a:rPr lang="fr-FR" sz="4800" b="1" dirty="0" smtClean="0">
                <a:solidFill>
                  <a:schemeClr val="accent1">
                    <a:lumMod val="75000"/>
                  </a:schemeClr>
                </a:solidFill>
                <a:latin typeface="Bookman Old Style" pitchFamily="18" charset="0"/>
                <a:cs typeface="Times New Roman" pitchFamily="18" charset="0"/>
              </a:rPr>
              <a:t>touristique </a:t>
            </a:r>
            <a:endParaRPr lang="ar-DZ" sz="4800" b="1" dirty="0">
              <a:solidFill>
                <a:schemeClr val="accent1">
                  <a:lumMod val="75000"/>
                </a:schemeClr>
              </a:solidFill>
              <a:latin typeface="Bookman Old Style" pitchFamily="18" charset="0"/>
              <a:cs typeface="Times New Roman" pitchFamily="18" charset="0"/>
            </a:endParaRPr>
          </a:p>
        </p:txBody>
      </p:sp>
      <p:grpSp>
        <p:nvGrpSpPr>
          <p:cNvPr id="11269" name="Group 20"/>
          <p:cNvGrpSpPr>
            <a:grpSpLocks/>
          </p:cNvGrpSpPr>
          <p:nvPr/>
        </p:nvGrpSpPr>
        <p:grpSpPr bwMode="auto">
          <a:xfrm rot="5400000" flipV="1">
            <a:off x="918551" y="3256400"/>
            <a:ext cx="620713" cy="1474664"/>
            <a:chOff x="1905" y="1796"/>
            <a:chExt cx="308" cy="699"/>
          </a:xfrm>
        </p:grpSpPr>
        <p:sp>
          <p:nvSpPr>
            <p:cNvPr id="11294"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1295"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2" name="Rectangle à coins arrondis 31"/>
          <p:cNvSpPr/>
          <p:nvPr/>
        </p:nvSpPr>
        <p:spPr>
          <a:xfrm>
            <a:off x="2207028" y="5318907"/>
            <a:ext cx="11547952" cy="1017872"/>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Participation  annuelle de l’ONT  à 12 salons et foires  internationales du tourisme</a:t>
            </a:r>
            <a:endParaRPr lang="ar-DZ" sz="3600" b="1" dirty="0">
              <a:solidFill>
                <a:schemeClr val="accent1">
                  <a:lumMod val="75000"/>
                </a:schemeClr>
              </a:solidFill>
              <a:latin typeface="Times New Roman" pitchFamily="18" charset="0"/>
            </a:endParaRPr>
          </a:p>
        </p:txBody>
      </p:sp>
      <p:grpSp>
        <p:nvGrpSpPr>
          <p:cNvPr id="11273" name="Group 20"/>
          <p:cNvGrpSpPr>
            <a:grpSpLocks/>
          </p:cNvGrpSpPr>
          <p:nvPr/>
        </p:nvGrpSpPr>
        <p:grpSpPr bwMode="auto">
          <a:xfrm rot="5400000" flipV="1">
            <a:off x="902636" y="5045707"/>
            <a:ext cx="620712" cy="1474664"/>
            <a:chOff x="1905" y="1796"/>
            <a:chExt cx="308" cy="699"/>
          </a:xfrm>
        </p:grpSpPr>
        <p:sp>
          <p:nvSpPr>
            <p:cNvPr id="11290" name="AutoShape 21"/>
            <p:cNvSpPr>
              <a:spLocks noChangeArrowheads="1"/>
            </p:cNvSpPr>
            <p:nvPr/>
          </p:nvSpPr>
          <p:spPr bwMode="auto">
            <a:xfrm rot="5400000">
              <a:off x="1899" y="1883"/>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21" name="Rectangle à coins arrondis 20"/>
          <p:cNvSpPr/>
          <p:nvPr/>
        </p:nvSpPr>
        <p:spPr>
          <a:xfrm>
            <a:off x="2207028" y="6932872"/>
            <a:ext cx="11547952" cy="1060091"/>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ctr" rtl="1">
              <a:defRPr/>
            </a:pPr>
            <a:r>
              <a:rPr lang="fr-FR" sz="3600" b="1" dirty="0">
                <a:solidFill>
                  <a:schemeClr val="accent1">
                    <a:lumMod val="75000"/>
                  </a:schemeClr>
                </a:solidFill>
                <a:latin typeface="Times New Roman" pitchFamily="18" charset="0"/>
              </a:rPr>
              <a:t>L’organisation d’un salon international du tourisme et des voyages (SITEV) une fois par an</a:t>
            </a:r>
            <a:endParaRPr lang="ar-DZ" sz="3200" b="1" dirty="0">
              <a:solidFill>
                <a:schemeClr val="accent1">
                  <a:lumMod val="75000"/>
                </a:schemeClr>
              </a:solidFill>
              <a:latin typeface="Times New Roman" pitchFamily="18" charset="0"/>
            </a:endParaRPr>
          </a:p>
        </p:txBody>
      </p:sp>
      <p:grpSp>
        <p:nvGrpSpPr>
          <p:cNvPr id="11277" name="Group 20"/>
          <p:cNvGrpSpPr>
            <a:grpSpLocks/>
          </p:cNvGrpSpPr>
          <p:nvPr/>
        </p:nvGrpSpPr>
        <p:grpSpPr bwMode="auto">
          <a:xfrm rot="5400000" flipV="1">
            <a:off x="914937" y="6724886"/>
            <a:ext cx="620713" cy="1476061"/>
            <a:chOff x="1905" y="1796"/>
            <a:chExt cx="308" cy="699"/>
          </a:xfrm>
        </p:grpSpPr>
        <p:sp>
          <p:nvSpPr>
            <p:cNvPr id="11288" name="AutoShape 21"/>
            <p:cNvSpPr>
              <a:spLocks noChangeArrowheads="1"/>
            </p:cNvSpPr>
            <p:nvPr/>
          </p:nvSpPr>
          <p:spPr bwMode="auto">
            <a:xfrm rot="5400000">
              <a:off x="1897"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11289"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
        <p:nvSpPr>
          <p:cNvPr id="36" name="Rectangle à coins arrondis 35"/>
          <p:cNvSpPr/>
          <p:nvPr/>
        </p:nvSpPr>
        <p:spPr>
          <a:xfrm>
            <a:off x="2207028" y="3234864"/>
            <a:ext cx="11572170" cy="1517739"/>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a:p>
            <a:pPr algn="ctr" rtl="1">
              <a:defRPr/>
            </a:pPr>
            <a:r>
              <a:rPr lang="fr-FR" sz="3600" b="1" dirty="0">
                <a:solidFill>
                  <a:schemeClr val="accent1">
                    <a:lumMod val="75000"/>
                  </a:schemeClr>
                </a:solidFill>
                <a:latin typeface="Times New Roman" pitchFamily="18" charset="0"/>
              </a:rPr>
              <a:t>L’Algérie a été classée  par l’organisation mondiale  du tourisme (OMT) </a:t>
            </a:r>
            <a:r>
              <a:rPr lang="fr-FR" sz="3600" b="1" dirty="0">
                <a:solidFill>
                  <a:schemeClr val="accent3">
                    <a:lumMod val="75000"/>
                  </a:schemeClr>
                </a:solidFill>
                <a:latin typeface="Times New Roman" pitchFamily="18" charset="0"/>
              </a:rPr>
              <a:t>4</a:t>
            </a:r>
            <a:r>
              <a:rPr lang="fr-FR" sz="3600" b="1" baseline="30000" dirty="0">
                <a:solidFill>
                  <a:schemeClr val="accent3">
                    <a:lumMod val="75000"/>
                  </a:schemeClr>
                </a:solidFill>
                <a:latin typeface="Times New Roman" pitchFamily="18" charset="0"/>
              </a:rPr>
              <a:t>ème</a:t>
            </a:r>
            <a:r>
              <a:rPr lang="fr-FR" sz="3600" b="1" dirty="0">
                <a:solidFill>
                  <a:schemeClr val="accent1">
                    <a:lumMod val="75000"/>
                  </a:schemeClr>
                </a:solidFill>
                <a:latin typeface="Times New Roman" pitchFamily="18" charset="0"/>
              </a:rPr>
              <a:t> ( en 2013) puis  </a:t>
            </a:r>
            <a:r>
              <a:rPr lang="fr-FR" sz="3600" b="1" dirty="0">
                <a:solidFill>
                  <a:schemeClr val="accent3">
                    <a:lumMod val="75000"/>
                  </a:schemeClr>
                </a:solidFill>
                <a:latin typeface="Times New Roman" pitchFamily="18" charset="0"/>
              </a:rPr>
              <a:t>5</a:t>
            </a:r>
            <a:r>
              <a:rPr lang="fr-FR" sz="3600" b="1" baseline="30000" dirty="0">
                <a:solidFill>
                  <a:schemeClr val="accent3">
                    <a:lumMod val="75000"/>
                  </a:schemeClr>
                </a:solidFill>
                <a:latin typeface="Times New Roman" pitchFamily="18" charset="0"/>
              </a:rPr>
              <a:t>ème</a:t>
            </a:r>
            <a:r>
              <a:rPr lang="fr-FR" sz="3600" b="1" dirty="0">
                <a:solidFill>
                  <a:schemeClr val="accent1">
                    <a:lumMod val="75000"/>
                  </a:schemeClr>
                </a:solidFill>
                <a:latin typeface="Times New Roman" pitchFamily="18" charset="0"/>
              </a:rPr>
              <a:t> ( en 2014)  pays africain  ayant accueilli le plus de touristes, </a:t>
            </a: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p:txBody>
      </p:sp>
      <p:sp>
        <p:nvSpPr>
          <p:cNvPr id="37" name="Rectangle à coins arrondis 36"/>
          <p:cNvSpPr/>
          <p:nvPr/>
        </p:nvSpPr>
        <p:spPr>
          <a:xfrm>
            <a:off x="700042" y="1543023"/>
            <a:ext cx="13079156" cy="1071570"/>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a:p>
            <a:pPr algn="ctr" rtl="1">
              <a:defRPr/>
            </a:pPr>
            <a:r>
              <a:rPr lang="fr-FR" sz="4000" b="1" dirty="0" smtClean="0">
                <a:solidFill>
                  <a:srgbClr val="C00000"/>
                </a:solidFill>
                <a:latin typeface="Times New Roman" pitchFamily="18" charset="0"/>
                <a:cs typeface="Times New Roman" pitchFamily="18" charset="0"/>
              </a:rPr>
              <a:t>Le manque </a:t>
            </a:r>
            <a:r>
              <a:rPr lang="fr-FR" sz="4000" b="1" dirty="0">
                <a:solidFill>
                  <a:srgbClr val="C00000"/>
                </a:solidFill>
                <a:latin typeface="Times New Roman" pitchFamily="18" charset="0"/>
                <a:cs typeface="Times New Roman" pitchFamily="18" charset="0"/>
              </a:rPr>
              <a:t>de visibilité de l’image </a:t>
            </a:r>
            <a:r>
              <a:rPr lang="fr-FR" sz="4000" b="1" dirty="0" smtClean="0">
                <a:solidFill>
                  <a:srgbClr val="C00000"/>
                </a:solidFill>
                <a:latin typeface="Times New Roman" pitchFamily="18" charset="0"/>
                <a:cs typeface="Times New Roman" pitchFamily="18" charset="0"/>
              </a:rPr>
              <a:t>de la </a:t>
            </a:r>
            <a:endParaRPr lang="fr-FR" sz="4000" b="1" dirty="0">
              <a:solidFill>
                <a:srgbClr val="C00000"/>
              </a:solidFill>
              <a:latin typeface="Times New Roman" pitchFamily="18" charset="0"/>
              <a:cs typeface="Times New Roman" pitchFamily="18" charset="0"/>
            </a:endParaRPr>
          </a:p>
          <a:p>
            <a:pPr algn="ctr" rtl="1">
              <a:defRPr/>
            </a:pPr>
            <a:r>
              <a:rPr lang="fr-FR" sz="4000" b="1" dirty="0" smtClean="0">
                <a:solidFill>
                  <a:srgbClr val="C00000"/>
                </a:solidFill>
                <a:latin typeface="Times New Roman" pitchFamily="18" charset="0"/>
                <a:cs typeface="Times New Roman" pitchFamily="18" charset="0"/>
              </a:rPr>
              <a:t> « </a:t>
            </a:r>
            <a:r>
              <a:rPr lang="fr-FR" sz="4000" b="1" i="1" dirty="0" smtClean="0">
                <a:solidFill>
                  <a:schemeClr val="accent1">
                    <a:lumMod val="75000"/>
                  </a:schemeClr>
                </a:solidFill>
                <a:latin typeface="Times New Roman" pitchFamily="18" charset="0"/>
                <a:cs typeface="Times New Roman" pitchFamily="18" charset="0"/>
              </a:rPr>
              <a:t>Destination  Algérie</a:t>
            </a:r>
            <a:r>
              <a:rPr lang="fr-FR" sz="4000" b="1" dirty="0" smtClean="0">
                <a:solidFill>
                  <a:srgbClr val="C00000"/>
                </a:solidFill>
                <a:latin typeface="Times New Roman" pitchFamily="18" charset="0"/>
                <a:cs typeface="Times New Roman" pitchFamily="18" charset="0"/>
              </a:rPr>
              <a:t> »</a:t>
            </a:r>
            <a:endParaRPr lang="ar-DZ" sz="40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a:p>
            <a:pPr algn="r" rtl="1">
              <a:defRPr/>
            </a:pPr>
            <a:endParaRPr lang="ar-DZ" sz="3600" b="1" dirty="0">
              <a:solidFill>
                <a:schemeClr val="accent1">
                  <a:lumMod val="75000"/>
                </a:schemeClr>
              </a:solidFill>
              <a:latin typeface="Times New Roman" pitchFamily="18" charset="0"/>
            </a:endParaRPr>
          </a:p>
        </p:txBody>
      </p:sp>
      <p:sp>
        <p:nvSpPr>
          <p:cNvPr id="22" name="Rectangle à coins arrondis 21"/>
          <p:cNvSpPr/>
          <p:nvPr/>
        </p:nvSpPr>
        <p:spPr>
          <a:xfrm>
            <a:off x="2207028" y="8540742"/>
            <a:ext cx="11547952" cy="856373"/>
          </a:xfrm>
          <a:prstGeom prst="roundRect">
            <a:avLst>
              <a:gd name="adj" fmla="val 23163"/>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44018" tIns="72009" rIns="144018" bIns="72009" anchor="ctr"/>
          <a:lstStyle/>
          <a:p>
            <a:pPr algn="r" rtl="1">
              <a:defRPr/>
            </a:pPr>
            <a:endParaRPr lang="ar-DZ" sz="3600" b="1" dirty="0">
              <a:solidFill>
                <a:schemeClr val="accent1">
                  <a:lumMod val="75000"/>
                </a:schemeClr>
              </a:solidFill>
              <a:latin typeface="Times New Roman" pitchFamily="18" charset="0"/>
            </a:endParaRPr>
          </a:p>
          <a:p>
            <a:pPr algn="ctr" rtl="1">
              <a:defRPr/>
            </a:pPr>
            <a:r>
              <a:rPr lang="fr-FR" sz="3600" b="1" dirty="0">
                <a:solidFill>
                  <a:schemeClr val="accent1">
                    <a:lumMod val="75000"/>
                  </a:schemeClr>
                </a:solidFill>
                <a:latin typeface="Times New Roman" pitchFamily="18" charset="0"/>
              </a:rPr>
              <a:t>Agrément de </a:t>
            </a:r>
            <a:r>
              <a:rPr lang="fr-FR" sz="3600" b="1" dirty="0" smtClean="0">
                <a:solidFill>
                  <a:schemeClr val="accent3">
                    <a:lumMod val="75000"/>
                  </a:schemeClr>
                </a:solidFill>
                <a:latin typeface="Times New Roman" pitchFamily="18" charset="0"/>
              </a:rPr>
              <a:t>2041</a:t>
            </a:r>
            <a:r>
              <a:rPr lang="fr-FR" sz="3600" b="1" dirty="0" smtClean="0">
                <a:solidFill>
                  <a:schemeClr val="accent1">
                    <a:lumMod val="75000"/>
                  </a:schemeClr>
                </a:solidFill>
                <a:latin typeface="Times New Roman" pitchFamily="18" charset="0"/>
              </a:rPr>
              <a:t> </a:t>
            </a:r>
            <a:r>
              <a:rPr lang="fr-FR" sz="3600" b="1" dirty="0">
                <a:solidFill>
                  <a:schemeClr val="accent1">
                    <a:lumMod val="75000"/>
                  </a:schemeClr>
                </a:solidFill>
                <a:latin typeface="Times New Roman" pitchFamily="18" charset="0"/>
              </a:rPr>
              <a:t>agences de tourisme et de voyages</a:t>
            </a:r>
            <a:endParaRPr lang="ar-DZ" sz="3200" b="1" dirty="0">
              <a:solidFill>
                <a:schemeClr val="accent1">
                  <a:lumMod val="75000"/>
                </a:schemeClr>
              </a:solidFill>
              <a:latin typeface="Times New Roman" pitchFamily="18" charset="0"/>
            </a:endParaRPr>
          </a:p>
          <a:p>
            <a:pPr algn="r" rtl="1">
              <a:defRPr/>
            </a:pPr>
            <a:endParaRPr lang="ar-DZ" sz="3200" b="1" dirty="0">
              <a:solidFill>
                <a:schemeClr val="accent1">
                  <a:lumMod val="75000"/>
                </a:schemeClr>
              </a:solidFill>
              <a:latin typeface="Times New Roman" pitchFamily="18" charset="0"/>
            </a:endParaRPr>
          </a:p>
        </p:txBody>
      </p:sp>
      <p:grpSp>
        <p:nvGrpSpPr>
          <p:cNvPr id="11287" name="Group 20"/>
          <p:cNvGrpSpPr>
            <a:grpSpLocks/>
          </p:cNvGrpSpPr>
          <p:nvPr/>
        </p:nvGrpSpPr>
        <p:grpSpPr bwMode="auto">
          <a:xfrm rot="5400000" flipV="1">
            <a:off x="914937" y="8141353"/>
            <a:ext cx="620712" cy="1476060"/>
            <a:chOff x="1905" y="1796"/>
            <a:chExt cx="308" cy="699"/>
          </a:xfrm>
        </p:grpSpPr>
        <p:sp>
          <p:nvSpPr>
            <p:cNvPr id="27" name="AutoShape 21"/>
            <p:cNvSpPr>
              <a:spLocks noChangeArrowheads="1"/>
            </p:cNvSpPr>
            <p:nvPr/>
          </p:nvSpPr>
          <p:spPr bwMode="auto">
            <a:xfrm rot="5400000">
              <a:off x="1897" y="1884"/>
              <a:ext cx="306" cy="143"/>
            </a:xfrm>
            <a:prstGeom prst="homePlate">
              <a:avLst>
                <a:gd name="adj" fmla="val 52209"/>
              </a:avLst>
            </a:prstGeom>
            <a:solidFill>
              <a:srgbClr val="CC0000"/>
            </a:solidFill>
            <a:ln w="9525">
              <a:noFill/>
              <a:miter lim="800000"/>
              <a:headEnd/>
              <a:tailEnd/>
            </a:ln>
            <a:effectLst>
              <a:outerShdw dist="107763" dir="2700000" algn="ctr" rotWithShape="0">
                <a:srgbClr val="000066">
                  <a:alpha val="50000"/>
                </a:srgbClr>
              </a:outerShdw>
            </a:effectLst>
          </p:spPr>
          <p:txBody>
            <a:bodyPr rot="10800000" wrap="none" lIns="143953" tIns="71976" rIns="143953" bIns="71976" anchor="ctr"/>
            <a:lstStyle/>
            <a:p>
              <a:pPr defTabSz="2268538">
                <a:defRPr/>
              </a:pPr>
              <a:endParaRPr lang="fr-FR" sz="4400">
                <a:latin typeface="Bookman Old Style" pitchFamily="18" charset="0"/>
                <a:cs typeface="Arial" pitchFamily="34" charset="0"/>
              </a:endParaRPr>
            </a:p>
          </p:txBody>
        </p:sp>
        <p:sp>
          <p:nvSpPr>
            <p:cNvPr id="28" name="Freeform 22"/>
            <p:cNvSpPr>
              <a:spLocks/>
            </p:cNvSpPr>
            <p:nvPr/>
          </p:nvSpPr>
          <p:spPr bwMode="auto">
            <a:xfrm>
              <a:off x="1901" y="2024"/>
              <a:ext cx="308" cy="473"/>
            </a:xfrm>
            <a:custGeom>
              <a:avLst/>
              <a:gdLst>
                <a:gd name="T0" fmla="*/ 308 w 308"/>
                <a:gd name="T1" fmla="*/ 4 h 472"/>
                <a:gd name="T2" fmla="*/ 298 w 308"/>
                <a:gd name="T3" fmla="*/ 38 h 472"/>
                <a:gd name="T4" fmla="*/ 160 w 308"/>
                <a:gd name="T5" fmla="*/ 478 h 472"/>
                <a:gd name="T6" fmla="*/ 0 w 308"/>
                <a:gd name="T7" fmla="*/ 0 h 472"/>
                <a:gd name="T8" fmla="*/ 150 w 308"/>
                <a:gd name="T9" fmla="*/ 130 h 472"/>
                <a:gd name="T10" fmla="*/ 308 w 308"/>
                <a:gd name="T11" fmla="*/ 4 h 472"/>
                <a:gd name="T12" fmla="*/ 0 60000 65536"/>
                <a:gd name="T13" fmla="*/ 0 60000 65536"/>
                <a:gd name="T14" fmla="*/ 0 60000 65536"/>
                <a:gd name="T15" fmla="*/ 0 60000 65536"/>
                <a:gd name="T16" fmla="*/ 0 60000 65536"/>
                <a:gd name="T17" fmla="*/ 0 60000 65536"/>
                <a:gd name="T18" fmla="*/ 0 w 308"/>
                <a:gd name="T19" fmla="*/ 0 h 472"/>
                <a:gd name="T20" fmla="*/ 308 w 308"/>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08" h="472">
                  <a:moveTo>
                    <a:pt x="308" y="4"/>
                  </a:moveTo>
                  <a:cubicBezTo>
                    <a:pt x="303" y="12"/>
                    <a:pt x="298" y="28"/>
                    <a:pt x="298" y="38"/>
                  </a:cubicBezTo>
                  <a:lnTo>
                    <a:pt x="160" y="472"/>
                  </a:lnTo>
                  <a:lnTo>
                    <a:pt x="0" y="0"/>
                  </a:lnTo>
                  <a:lnTo>
                    <a:pt x="150" y="130"/>
                  </a:lnTo>
                  <a:lnTo>
                    <a:pt x="308" y="4"/>
                  </a:lnTo>
                  <a:close/>
                </a:path>
              </a:pathLst>
            </a:custGeom>
            <a:solidFill>
              <a:srgbClr val="CC0000"/>
            </a:solidFill>
            <a:ln w="9525">
              <a:noFill/>
              <a:round/>
              <a:headEnd/>
              <a:tailEnd/>
            </a:ln>
            <a:effectLst>
              <a:outerShdw dist="107763" dir="2700000" algn="ctr" rotWithShape="0">
                <a:srgbClr val="000066">
                  <a:alpha val="50000"/>
                </a:srgbClr>
              </a:outerShdw>
            </a:effectLst>
          </p:spPr>
          <p:txBody>
            <a:bodyPr rot="10800000" vert="eaVert" lIns="143953" tIns="71976" rIns="143953" bIns="71976"/>
            <a:lstStyle/>
            <a:p>
              <a:pPr>
                <a:defRPr/>
              </a:pPr>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2.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3.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5.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6.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63453</TotalTime>
  <Words>3743</Words>
  <Application>Microsoft Office PowerPoint</Application>
  <PresentationFormat>Custom</PresentationFormat>
  <Paragraphs>558</Paragraphs>
  <Slides>68</Slides>
  <Notes>19</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Exécutif</vt:lpstr>
      <vt:lpstr>وزارة التهيئـة العمرانية والسياحــة           الصناعة التقليدية         </vt:lpstr>
      <vt:lpstr>PowerPoint Presentation</vt:lpstr>
      <vt:lpstr>PowerPoint Presentation</vt:lpstr>
      <vt:lpstr>PowerPoint Presentation</vt:lpstr>
      <vt:lpstr>PowerPoint Presentation</vt:lpstr>
      <vt:lpstr>A travers l’adoption par le gouvernement en 2008       du schéma directeur de l’aménagement touristique SDAT 2030, qui représente le cadre stratégique de la mise en tourisme en Algérie.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Parcs nationaux</vt:lpstr>
      <vt:lpstr>Parcs naturels, plus de 53 millions d’hectares </vt:lpstr>
      <vt:lpstr>Tassili N’ajjer </vt:lpstr>
      <vt:lpstr>Le Hoggar </vt:lpstr>
      <vt:lpstr>Parc national du Djurdjura </vt:lpstr>
      <vt:lpstr>Parc National de Theniet El- Had </vt:lpstr>
      <vt:lpstr>Parc National de Chréa (wilaya de Blida)</vt:lpstr>
      <vt:lpstr>Parc National de Gouraya : Le Cap Carbon</vt:lpstr>
      <vt:lpstr>Parc National d’El kala (wilaya El Taref)</vt:lpstr>
      <vt:lpstr>Parc National de TAZA </vt:lpstr>
      <vt:lpstr>Parc National de BELZMA </vt:lpstr>
      <vt:lpstr>CASBAH D’ALGER </vt:lpstr>
      <vt:lpstr>TIPASA </vt:lpstr>
      <vt:lpstr>TIMGAD</vt:lpstr>
      <vt:lpstr>DJEMILA</vt:lpstr>
      <vt:lpstr>KALAÀ DES BENI HAMMAD </vt:lpstr>
      <vt:lpstr>VALLÉE DU M’ZAB </vt:lpstr>
      <vt:lpstr>TASSILI N’AJJER </vt:lpstr>
      <vt:lpstr>  Thermalisme   Les huit stations thermales les plus réputées </vt:lpstr>
      <vt:lpstr>Hammam-Boughrara </vt:lpstr>
      <vt:lpstr>Hammam-Righa </vt:lpstr>
      <vt:lpstr>Hammam-Guergour </vt:lpstr>
      <vt:lpstr>Hammam-Bouhadjar </vt:lpstr>
      <vt:lpstr>Hammam Bou-Hanifia</vt:lpstr>
      <vt:lpstr>Hammam-Mélouane </vt:lpstr>
      <vt:lpstr>Hammam-Meskhoutine</vt:lpstr>
      <vt:lpstr>Hammam-Essalihine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Mani Varda</cp:lastModifiedBy>
  <cp:revision>1747</cp:revision>
  <dcterms:created xsi:type="dcterms:W3CDTF">2009-06-21T18:35:20Z</dcterms:created>
  <dcterms:modified xsi:type="dcterms:W3CDTF">2017-04-21T13:00:32Z</dcterms:modified>
</cp:coreProperties>
</file>